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0" r:id="rId1"/>
  </p:sldMasterIdLst>
  <p:notesMasterIdLst>
    <p:notesMasterId r:id="rId23"/>
  </p:notesMasterIdLst>
  <p:sldIdLst>
    <p:sldId id="310" r:id="rId2"/>
    <p:sldId id="311" r:id="rId3"/>
    <p:sldId id="324" r:id="rId4"/>
    <p:sldId id="326" r:id="rId5"/>
    <p:sldId id="334" r:id="rId6"/>
    <p:sldId id="332" r:id="rId7"/>
    <p:sldId id="333" r:id="rId8"/>
    <p:sldId id="339" r:id="rId9"/>
    <p:sldId id="325" r:id="rId10"/>
    <p:sldId id="338" r:id="rId11"/>
    <p:sldId id="335" r:id="rId12"/>
    <p:sldId id="336" r:id="rId13"/>
    <p:sldId id="337" r:id="rId14"/>
    <p:sldId id="329" r:id="rId15"/>
    <p:sldId id="328" r:id="rId16"/>
    <p:sldId id="327" r:id="rId17"/>
    <p:sldId id="319" r:id="rId18"/>
    <p:sldId id="313" r:id="rId19"/>
    <p:sldId id="316" r:id="rId20"/>
    <p:sldId id="317" r:id="rId21"/>
    <p:sldId id="320"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DM Sans" pitchFamily="2" charset="0"/>
      <p:regular r:id="rId28"/>
      <p:bold r:id="rId29"/>
      <p:italic r:id="rId30"/>
      <p:boldItalic r:id="rId31"/>
    </p:embeddedFont>
    <p:embeddedFont>
      <p:font typeface="DM Serif Display" pitchFamily="2" charset="0"/>
      <p:regular r:id="rId32"/>
      <p: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99CCFF"/>
    <a:srgbClr val="F84A4A"/>
    <a:srgbClr val="FFFF85"/>
    <a:srgbClr val="FF9393"/>
    <a:srgbClr val="FF8F8F"/>
    <a:srgbClr val="FF5050"/>
    <a:srgbClr val="3333FF"/>
    <a:srgbClr val="075D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AB16BB-AEA0-4CA2-814A-0FCAEDB63BED}">
  <a:tblStyle styleId="{70AB16BB-AEA0-4CA2-814A-0FCAEDB63BE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C45DBFC-32B1-481C-B8DB-04511E8DBEA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37" autoAdjust="0"/>
    <p:restoredTop sz="93447" autoAdjust="0"/>
  </p:normalViewPr>
  <p:slideViewPr>
    <p:cSldViewPr snapToGrid="0">
      <p:cViewPr>
        <p:scale>
          <a:sx n="130" d="100"/>
          <a:sy n="130" d="100"/>
        </p:scale>
        <p:origin x="330" y="222"/>
      </p:cViewPr>
      <p:guideLst>
        <p:guide orient="horz" pos="1620"/>
        <p:guide pos="2880"/>
      </p:guideLst>
    </p:cSldViewPr>
  </p:slideViewPr>
  <p:notesTextViewPr>
    <p:cViewPr>
      <p:scale>
        <a:sx n="1" d="1"/>
        <a:sy n="1" d="1"/>
      </p:scale>
      <p:origin x="0" y="0"/>
    </p:cViewPr>
  </p:notesTextViewPr>
  <p:notesViewPr>
    <p:cSldViewPr snapToGrid="0" showGuides="1">
      <p:cViewPr varScale="1">
        <p:scale>
          <a:sx n="85" d="100"/>
          <a:sy n="85" d="100"/>
        </p:scale>
        <p:origin x="1926" y="5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052311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895782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796859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843327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35359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90512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0" marR="0" indent="0">
              <a:spcBef>
                <a:spcPts val="0"/>
              </a:spcBef>
              <a:spcAft>
                <a:spcPts val="0"/>
              </a:spcAft>
              <a:buNone/>
            </a:pPr>
            <a:r>
              <a:rPr lang="de-DE" sz="1800" dirty="0">
                <a:effectLst/>
                <a:latin typeface="Calibri" panose="020F0502020204030204" pitchFamily="34" charset="0"/>
              </a:rPr>
              <a:t>RNA dependent when </a:t>
            </a:r>
            <a:r>
              <a:rPr lang="de-DE" sz="1800" dirty="0" err="1">
                <a:effectLst/>
                <a:latin typeface="Calibri" panose="020F0502020204030204" pitchFamily="34" charset="0"/>
              </a:rPr>
              <a:t>its</a:t>
            </a:r>
            <a:r>
              <a:rPr lang="de-DE" sz="1800" dirty="0">
                <a:effectLst/>
                <a:latin typeface="Calibri" panose="020F0502020204030204" pitchFamily="34" charset="0"/>
              </a:rPr>
              <a:t> </a:t>
            </a:r>
            <a:r>
              <a:rPr lang="de-DE" sz="1800" dirty="0" err="1">
                <a:effectLst/>
                <a:latin typeface="Calibri" panose="020F0502020204030204" pitchFamily="34" charset="0"/>
              </a:rPr>
              <a:t>interactome</a:t>
            </a:r>
            <a:r>
              <a:rPr lang="de-DE" sz="1800" dirty="0">
                <a:effectLst/>
                <a:latin typeface="Calibri" panose="020F0502020204030204" pitchFamily="34" charset="0"/>
              </a:rPr>
              <a:t> </a:t>
            </a:r>
            <a:r>
              <a:rPr lang="de-DE" sz="1800" dirty="0" err="1">
                <a:effectLst/>
                <a:latin typeface="Calibri" panose="020F0502020204030204" pitchFamily="34" charset="0"/>
              </a:rPr>
              <a:t>depends</a:t>
            </a:r>
            <a:r>
              <a:rPr lang="de-DE" sz="1800" dirty="0">
                <a:effectLst/>
                <a:latin typeface="Calibri" panose="020F0502020204030204" pitchFamily="34" charset="0"/>
              </a:rPr>
              <a:t> on RNA without </a:t>
            </a:r>
            <a:r>
              <a:rPr lang="de-DE" sz="1800" dirty="0" err="1">
                <a:effectLst/>
                <a:latin typeface="Calibri" panose="020F0502020204030204" pitchFamily="34" charset="0"/>
              </a:rPr>
              <a:t>necessarily</a:t>
            </a:r>
            <a:r>
              <a:rPr lang="de-DE" sz="1800" dirty="0">
                <a:effectLst/>
                <a:latin typeface="Calibri" panose="020F0502020204030204" pitchFamily="34" charset="0"/>
              </a:rPr>
              <a:t> </a:t>
            </a:r>
            <a:r>
              <a:rPr lang="de-DE" sz="1800" dirty="0" err="1">
                <a:effectLst/>
                <a:latin typeface="Calibri" panose="020F0502020204030204" pitchFamily="34" charset="0"/>
              </a:rPr>
              <a:t>directly</a:t>
            </a:r>
            <a:r>
              <a:rPr lang="de-DE" sz="1800" dirty="0">
                <a:effectLst/>
                <a:latin typeface="Calibri" panose="020F0502020204030204" pitchFamily="34" charset="0"/>
              </a:rPr>
              <a:t> </a:t>
            </a:r>
            <a:r>
              <a:rPr lang="de-DE" sz="1800" dirty="0" err="1">
                <a:effectLst/>
                <a:latin typeface="Calibri" panose="020F0502020204030204" pitchFamily="34" charset="0"/>
              </a:rPr>
              <a:t>binding</a:t>
            </a:r>
            <a:r>
              <a:rPr lang="de-DE" sz="1800" dirty="0">
                <a:effectLst/>
                <a:latin typeface="Calibri" panose="020F0502020204030204" pitchFamily="34" charset="0"/>
              </a:rPr>
              <a:t> </a:t>
            </a:r>
            <a:r>
              <a:rPr lang="de-DE" sz="1800" dirty="0" err="1">
                <a:effectLst/>
                <a:latin typeface="Calibri" panose="020F0502020204030204" pitchFamily="34" charset="0"/>
              </a:rPr>
              <a:t>to</a:t>
            </a:r>
            <a:r>
              <a:rPr lang="de-DE" sz="1800" dirty="0">
                <a:effectLst/>
                <a:latin typeface="Calibri" panose="020F0502020204030204" pitchFamily="34" charset="0"/>
              </a:rPr>
              <a:t> RNA. </a:t>
            </a:r>
            <a:r>
              <a:rPr lang="de-DE" sz="1800" dirty="0" err="1">
                <a:effectLst/>
                <a:latin typeface="Calibri" panose="020F0502020204030204" pitchFamily="34" charset="0"/>
              </a:rPr>
              <a:t>It</a:t>
            </a:r>
            <a:r>
              <a:rPr lang="de-DE" sz="1800" dirty="0">
                <a:effectLst/>
                <a:latin typeface="Calibri" panose="020F0502020204030204" pitchFamily="34" charset="0"/>
              </a:rPr>
              <a:t> </a:t>
            </a:r>
            <a:r>
              <a:rPr lang="de-DE" sz="1800" dirty="0" err="1">
                <a:effectLst/>
                <a:latin typeface="Calibri" panose="020F0502020204030204" pitchFamily="34" charset="0"/>
              </a:rPr>
              <a:t>is</a:t>
            </a:r>
            <a:r>
              <a:rPr lang="de-DE" sz="1800" dirty="0">
                <a:effectLst/>
                <a:latin typeface="Calibri" panose="020F0502020204030204" pitchFamily="34" charset="0"/>
              </a:rPr>
              <a:t> </a:t>
            </a:r>
            <a:r>
              <a:rPr lang="de-DE" sz="1800" dirty="0" err="1">
                <a:effectLst/>
                <a:latin typeface="Calibri" panose="020F0502020204030204" pitchFamily="34" charset="0"/>
              </a:rPr>
              <a:t>conceptually</a:t>
            </a:r>
            <a:r>
              <a:rPr lang="de-DE" sz="1800" dirty="0">
                <a:effectLst/>
                <a:latin typeface="Calibri" panose="020F0502020204030204" pitchFamily="34" charset="0"/>
              </a:rPr>
              <a:t> different from </a:t>
            </a:r>
            <a:r>
              <a:rPr lang="de-DE" sz="1800" dirty="0" err="1">
                <a:effectLst/>
                <a:latin typeface="Calibri" panose="020F0502020204030204" pitchFamily="34" charset="0"/>
              </a:rPr>
              <a:t>the</a:t>
            </a:r>
            <a:r>
              <a:rPr lang="de-DE" sz="1800" dirty="0">
                <a:effectLst/>
                <a:latin typeface="Calibri" panose="020F0502020204030204" pitchFamily="34" charset="0"/>
              </a:rPr>
              <a:t> </a:t>
            </a:r>
            <a:r>
              <a:rPr lang="de-DE" sz="1800" dirty="0" err="1">
                <a:effectLst/>
                <a:latin typeface="Calibri" panose="020F0502020204030204" pitchFamily="34" charset="0"/>
              </a:rPr>
              <a:t>notion</a:t>
            </a:r>
            <a:r>
              <a:rPr lang="de-DE" sz="1800" dirty="0">
                <a:effectLst/>
                <a:latin typeface="Calibri" panose="020F0502020204030204" pitchFamily="34" charset="0"/>
              </a:rPr>
              <a:t> </a:t>
            </a:r>
            <a:r>
              <a:rPr lang="de-DE" sz="1800" dirty="0" err="1">
                <a:effectLst/>
                <a:latin typeface="Calibri" panose="020F0502020204030204" pitchFamily="34" charset="0"/>
              </a:rPr>
              <a:t>of</a:t>
            </a:r>
            <a:r>
              <a:rPr lang="de-DE" sz="1800" dirty="0">
                <a:effectLst/>
                <a:latin typeface="Calibri" panose="020F0502020204030204" pitchFamily="34" charset="0"/>
              </a:rPr>
              <a:t> ‘‘RNA </a:t>
            </a:r>
            <a:r>
              <a:rPr lang="de-DE" sz="1800" dirty="0" err="1">
                <a:effectLst/>
                <a:latin typeface="Calibri" panose="020F0502020204030204" pitchFamily="34" charset="0"/>
              </a:rPr>
              <a:t>binding</a:t>
            </a:r>
            <a:r>
              <a:rPr lang="de-DE" sz="1800" dirty="0">
                <a:effectLst/>
                <a:latin typeface="Calibri" panose="020F0502020204030204" pitchFamily="34" charset="0"/>
              </a:rPr>
              <a:t>’’ because RNA-dependent </a:t>
            </a:r>
            <a:r>
              <a:rPr lang="de-DE" sz="1800" dirty="0" err="1">
                <a:effectLst/>
                <a:latin typeface="Calibri" panose="020F0502020204030204" pitchFamily="34" charset="0"/>
              </a:rPr>
              <a:t>proteins</a:t>
            </a:r>
            <a:r>
              <a:rPr lang="de-DE" sz="1800" dirty="0">
                <a:effectLst/>
                <a:latin typeface="Calibri" panose="020F0502020204030204" pitchFamily="34" charset="0"/>
              </a:rPr>
              <a:t> </a:t>
            </a:r>
            <a:r>
              <a:rPr lang="de-DE" sz="1800" dirty="0" err="1">
                <a:effectLst/>
                <a:latin typeface="Calibri" panose="020F0502020204030204" pitchFamily="34" charset="0"/>
              </a:rPr>
              <a:t>are</a:t>
            </a:r>
            <a:r>
              <a:rPr lang="de-DE" sz="1800" dirty="0">
                <a:effectLst/>
                <a:latin typeface="Calibri" panose="020F0502020204030204" pitchFamily="34" charset="0"/>
              </a:rPr>
              <a:t> </a:t>
            </a:r>
            <a:r>
              <a:rPr lang="de-DE" sz="1800" dirty="0" err="1">
                <a:effectLst/>
                <a:latin typeface="Calibri" panose="020F0502020204030204" pitchFamily="34" charset="0"/>
              </a:rPr>
              <a:t>involved</a:t>
            </a:r>
            <a:r>
              <a:rPr lang="de-DE" sz="1800" dirty="0">
                <a:effectLst/>
                <a:latin typeface="Calibri" panose="020F0502020204030204" pitchFamily="34" charset="0"/>
              </a:rPr>
              <a:t> in complexes </a:t>
            </a:r>
            <a:r>
              <a:rPr lang="de-DE" sz="1800" dirty="0" err="1">
                <a:effectLst/>
                <a:latin typeface="Calibri" panose="020F0502020204030204" pitchFamily="34" charset="0"/>
              </a:rPr>
              <a:t>bound</a:t>
            </a:r>
            <a:r>
              <a:rPr lang="de-DE" sz="1800" dirty="0">
                <a:effectLst/>
                <a:latin typeface="Calibri" panose="020F0502020204030204" pitchFamily="34" charset="0"/>
              </a:rPr>
              <a:t> </a:t>
            </a:r>
            <a:r>
              <a:rPr lang="de-DE" sz="1800" dirty="0" err="1">
                <a:effectLst/>
                <a:latin typeface="Calibri" panose="020F0502020204030204" pitchFamily="34" charset="0"/>
              </a:rPr>
              <a:t>to</a:t>
            </a:r>
            <a:r>
              <a:rPr lang="de-DE" sz="1800" dirty="0">
                <a:effectLst/>
                <a:latin typeface="Calibri" panose="020F0502020204030204" pitchFamily="34" charset="0"/>
              </a:rPr>
              <a:t> RNA, </a:t>
            </a:r>
            <a:r>
              <a:rPr lang="de-DE" sz="1800" dirty="0" err="1">
                <a:effectLst/>
                <a:latin typeface="Calibri" panose="020F0502020204030204" pitchFamily="34" charset="0"/>
              </a:rPr>
              <a:t>which</a:t>
            </a:r>
            <a:r>
              <a:rPr lang="de-DE" sz="1800" dirty="0">
                <a:effectLst/>
                <a:latin typeface="Calibri" panose="020F0502020204030204" pitchFamily="34" charset="0"/>
              </a:rPr>
              <a:t> also </a:t>
            </a:r>
            <a:r>
              <a:rPr lang="de-DE" sz="1800" dirty="0" err="1">
                <a:effectLst/>
                <a:latin typeface="Calibri" panose="020F0502020204030204" pitchFamily="34" charset="0"/>
              </a:rPr>
              <a:t>include</a:t>
            </a:r>
            <a:r>
              <a:rPr lang="de-DE" sz="1800" dirty="0">
                <a:effectLst/>
                <a:latin typeface="Calibri" panose="020F0502020204030204" pitchFamily="34" charset="0"/>
              </a:rPr>
              <a:t> </a:t>
            </a:r>
            <a:r>
              <a:rPr lang="de-DE" sz="1800" dirty="0" err="1">
                <a:effectLst/>
                <a:latin typeface="Calibri" panose="020F0502020204030204" pitchFamily="34" charset="0"/>
              </a:rPr>
              <a:t>proteins</a:t>
            </a:r>
            <a:r>
              <a:rPr lang="de-DE" sz="1800" dirty="0">
                <a:effectLst/>
                <a:latin typeface="Calibri" panose="020F0502020204030204" pitchFamily="34" charset="0"/>
              </a:rPr>
              <a:t> </a:t>
            </a:r>
            <a:r>
              <a:rPr lang="de-DE" sz="1800" dirty="0" err="1">
                <a:effectLst/>
                <a:latin typeface="Calibri" panose="020F0502020204030204" pitchFamily="34" charset="0"/>
              </a:rPr>
              <a:t>that</a:t>
            </a:r>
            <a:r>
              <a:rPr lang="de-DE" sz="1800" dirty="0">
                <a:effectLst/>
                <a:latin typeface="Calibri" panose="020F0502020204030204" pitchFamily="34" charset="0"/>
              </a:rPr>
              <a:t> do not </a:t>
            </a:r>
            <a:r>
              <a:rPr lang="de-DE" sz="1800" dirty="0" err="1">
                <a:effectLst/>
                <a:latin typeface="Calibri" panose="020F0502020204030204" pitchFamily="34" charset="0"/>
              </a:rPr>
              <a:t>interact</a:t>
            </a:r>
            <a:r>
              <a:rPr lang="de-DE" sz="1800" dirty="0">
                <a:effectLst/>
                <a:latin typeface="Calibri" panose="020F0502020204030204" pitchFamily="34" charset="0"/>
              </a:rPr>
              <a:t> </a:t>
            </a:r>
            <a:r>
              <a:rPr lang="de-DE" sz="1800" dirty="0" err="1">
                <a:effectLst/>
                <a:latin typeface="Calibri" panose="020F0502020204030204" pitchFamily="34" charset="0"/>
              </a:rPr>
              <a:t>directly</a:t>
            </a:r>
            <a:r>
              <a:rPr lang="de-DE" sz="1800" dirty="0">
                <a:effectLst/>
                <a:latin typeface="Calibri" panose="020F0502020204030204" pitchFamily="34" charset="0"/>
              </a:rPr>
              <a:t> </a:t>
            </a:r>
            <a:r>
              <a:rPr lang="de-DE" sz="1800" dirty="0" err="1">
                <a:effectLst/>
                <a:latin typeface="Calibri" panose="020F0502020204030204" pitchFamily="34" charset="0"/>
              </a:rPr>
              <a:t>with</a:t>
            </a:r>
            <a:r>
              <a:rPr lang="de-DE" sz="1800" dirty="0">
                <a:effectLst/>
                <a:latin typeface="Calibri" panose="020F0502020204030204" pitchFamily="34" charset="0"/>
              </a:rPr>
              <a:t> RNA (Figure 1A)</a:t>
            </a:r>
          </a:p>
          <a:p>
            <a:pPr marL="0" marR="0" indent="0">
              <a:spcBef>
                <a:spcPts val="0"/>
              </a:spcBef>
              <a:spcAft>
                <a:spcPts val="0"/>
              </a:spcAft>
              <a:buNone/>
            </a:pPr>
            <a:r>
              <a:rPr lang="de-DE" sz="1800" dirty="0" err="1">
                <a:effectLst/>
                <a:latin typeface="Calibri" panose="020F0502020204030204" pitchFamily="34" charset="0"/>
              </a:rPr>
              <a:t>Interactome</a:t>
            </a:r>
            <a:r>
              <a:rPr lang="de-DE" sz="1800" dirty="0">
                <a:effectLst/>
                <a:latin typeface="Calibri" panose="020F0502020204030204" pitchFamily="34" charset="0"/>
              </a:rPr>
              <a:t> </a:t>
            </a:r>
            <a:r>
              <a:rPr lang="de-DE" sz="1800" dirty="0" err="1">
                <a:effectLst/>
                <a:latin typeface="Calibri" panose="020F0502020204030204" pitchFamily="34" charset="0"/>
              </a:rPr>
              <a:t>is</a:t>
            </a:r>
            <a:r>
              <a:rPr lang="de-DE" sz="1800" dirty="0">
                <a:effectLst/>
                <a:latin typeface="Calibri" panose="020F0502020204030204" pitchFamily="34" charset="0"/>
              </a:rPr>
              <a:t> </a:t>
            </a:r>
            <a:r>
              <a:rPr lang="de-DE" sz="1800" dirty="0" err="1">
                <a:effectLst/>
                <a:latin typeface="Calibri" panose="020F0502020204030204" pitchFamily="34" charset="0"/>
              </a:rPr>
              <a:t>the</a:t>
            </a:r>
            <a:r>
              <a:rPr lang="de-DE" sz="1800" dirty="0">
                <a:effectLst/>
                <a:latin typeface="Calibri" panose="020F0502020204030204" pitchFamily="34" charset="0"/>
              </a:rPr>
              <a:t> </a:t>
            </a:r>
            <a:r>
              <a:rPr lang="de-DE" sz="1800" dirty="0" err="1">
                <a:effectLst/>
                <a:latin typeface="Calibri" panose="020F0502020204030204" pitchFamily="34" charset="0"/>
              </a:rPr>
              <a:t>sum</a:t>
            </a:r>
            <a:r>
              <a:rPr lang="de-DE" sz="1800" dirty="0">
                <a:effectLst/>
                <a:latin typeface="Calibri" panose="020F0502020204030204" pitchFamily="34" charset="0"/>
              </a:rPr>
              <a:t> </a:t>
            </a:r>
            <a:r>
              <a:rPr lang="de-DE" sz="1800" dirty="0" err="1">
                <a:effectLst/>
                <a:latin typeface="Calibri" panose="020F0502020204030204" pitchFamily="34" charset="0"/>
              </a:rPr>
              <a:t>of</a:t>
            </a:r>
            <a:r>
              <a:rPr lang="de-DE" sz="1800" dirty="0">
                <a:effectLst/>
                <a:latin typeface="Calibri" panose="020F0502020204030204" pitchFamily="34" charset="0"/>
              </a:rPr>
              <a:t> all molecular interactions</a:t>
            </a:r>
          </a:p>
          <a:p>
            <a:endParaRPr lang="de-DE" dirty="0"/>
          </a:p>
        </p:txBody>
      </p:sp>
    </p:spTree>
    <p:extLst>
      <p:ext uri="{BB962C8B-B14F-4D97-AF65-F5344CB8AC3E}">
        <p14:creationId xmlns:p14="http://schemas.microsoft.com/office/powerpoint/2010/main" val="2072370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de-DE" dirty="0"/>
              <a:t>Gliederung: Schlagwörter mit kurzer Erläuterung. Was wurde gemacht</a:t>
            </a:r>
          </a:p>
          <a:p>
            <a:endParaRPr lang="de-DE" dirty="0"/>
          </a:p>
        </p:txBody>
      </p:sp>
    </p:spTree>
    <p:extLst>
      <p:ext uri="{BB962C8B-B14F-4D97-AF65-F5344CB8AC3E}">
        <p14:creationId xmlns:p14="http://schemas.microsoft.com/office/powerpoint/2010/main" val="3711978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3934109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64062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508582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431126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Transition via ELAV1 </a:t>
            </a:r>
            <a:r>
              <a:rPr lang="de-DE" dirty="0" err="1"/>
              <a:t>as</a:t>
            </a:r>
            <a:r>
              <a:rPr lang="de-DE" dirty="0"/>
              <a:t> an </a:t>
            </a:r>
            <a:r>
              <a:rPr lang="de-DE" dirty="0" err="1"/>
              <a:t>example</a:t>
            </a:r>
            <a:r>
              <a:rPr lang="de-DE" dirty="0"/>
              <a:t> </a:t>
            </a:r>
          </a:p>
        </p:txBody>
      </p:sp>
    </p:spTree>
    <p:extLst>
      <p:ext uri="{BB962C8B-B14F-4D97-AF65-F5344CB8AC3E}">
        <p14:creationId xmlns:p14="http://schemas.microsoft.com/office/powerpoint/2010/main" val="2250184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5550" y="2970425"/>
            <a:ext cx="4049400" cy="9030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i="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5550" y="1176765"/>
            <a:ext cx="2080200" cy="12336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87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715550" y="3942976"/>
            <a:ext cx="4049400" cy="36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CUSTOM_4">
    <p:spTree>
      <p:nvGrpSpPr>
        <p:cNvPr id="1" name="Shape 15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4_1">
    <p:spTree>
      <p:nvGrpSpPr>
        <p:cNvPr id="1" name="Shape 15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700" y="538250"/>
            <a:ext cx="7713000" cy="614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1pPr>
            <a:lvl2pPr lvl="1">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2pPr>
            <a:lvl3pPr lvl="2">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3pPr>
            <a:lvl4pPr lvl="3">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4pPr>
            <a:lvl5pPr lvl="4">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5pPr>
            <a:lvl6pPr lvl="5">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6pPr>
            <a:lvl7pPr lvl="6">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7pPr>
            <a:lvl8pPr lvl="7">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8pPr>
            <a:lvl9pPr lvl="8">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5550" y="1152475"/>
            <a:ext cx="7713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DM Sans"/>
              <a:buChar char="●"/>
              <a:defRPr sz="1800">
                <a:solidFill>
                  <a:schemeClr val="dk2"/>
                </a:solidFill>
                <a:latin typeface="DM Sans"/>
                <a:ea typeface="DM Sans"/>
                <a:cs typeface="DM Sans"/>
                <a:sym typeface="DM Sans"/>
              </a:defRPr>
            </a:lvl1pPr>
            <a:lvl2pPr marL="914400" lvl="1"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2pPr>
            <a:lvl3pPr marL="1371600" lvl="2"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3pPr>
            <a:lvl4pPr marL="1828800" lvl="3"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4pPr>
            <a:lvl5pPr marL="2286000" lvl="4"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5pPr>
            <a:lvl6pPr marL="2743200" lvl="5"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6pPr>
            <a:lvl7pPr marL="3200400" lvl="6"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7pPr>
            <a:lvl8pPr marL="3657600" lvl="7"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8pPr>
            <a:lvl9pPr marL="4114800" lvl="8"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medlineplus.gov/genetics/condition/hyperferritinemia-cataract-syndrome/"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4" y="285750"/>
            <a:ext cx="4968814" cy="1754326"/>
          </a:xfrm>
          <a:prstGeom prst="rect">
            <a:avLst/>
          </a:prstGeom>
          <a:noFill/>
        </p:spPr>
        <p:txBody>
          <a:bodyPr wrap="square">
            <a:spAutoFit/>
          </a:bodyPr>
          <a:lstStyle/>
          <a:p>
            <a:r>
              <a:rPr lang="de-DE" sz="5400" b="1" dirty="0">
                <a:solidFill>
                  <a:schemeClr val="bg1"/>
                </a:solidFill>
                <a:latin typeface="DM Sans" pitchFamily="2" charset="0"/>
                <a:cs typeface="Calibri Light" panose="020F0302020204030204" pitchFamily="34" charset="0"/>
              </a:rPr>
              <a:t>Data Analysis Project 2022</a:t>
            </a:r>
          </a:p>
        </p:txBody>
      </p:sp>
      <p:sp>
        <p:nvSpPr>
          <p:cNvPr id="11" name="Textfeld 10">
            <a:extLst>
              <a:ext uri="{FF2B5EF4-FFF2-40B4-BE49-F238E27FC236}">
                <a16:creationId xmlns:a16="http://schemas.microsoft.com/office/drawing/2014/main" id="{FA9B6686-E01B-3333-5412-58FDBA1562DC}"/>
              </a:ext>
            </a:extLst>
          </p:cNvPr>
          <p:cNvSpPr txBox="1"/>
          <p:nvPr/>
        </p:nvSpPr>
        <p:spPr>
          <a:xfrm>
            <a:off x="353684" y="2040076"/>
            <a:ext cx="4572000"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Project Presentation</a:t>
            </a:r>
          </a:p>
        </p:txBody>
      </p:sp>
      <p:sp>
        <p:nvSpPr>
          <p:cNvPr id="12" name="Textfeld 11">
            <a:extLst>
              <a:ext uri="{FF2B5EF4-FFF2-40B4-BE49-F238E27FC236}">
                <a16:creationId xmlns:a16="http://schemas.microsoft.com/office/drawing/2014/main" id="{6C5B134F-A32A-9EB0-E9C8-1E8B6A6A2548}"/>
              </a:ext>
            </a:extLst>
          </p:cNvPr>
          <p:cNvSpPr txBox="1"/>
          <p:nvPr/>
        </p:nvSpPr>
        <p:spPr>
          <a:xfrm>
            <a:off x="7228932" y="402302"/>
            <a:ext cx="2001327" cy="1200329"/>
          </a:xfrm>
          <a:prstGeom prst="rect">
            <a:avLst/>
          </a:prstGeom>
          <a:noFill/>
        </p:spPr>
        <p:txBody>
          <a:bodyPr wrap="square" rtlCol="0">
            <a:spAutoFit/>
          </a:bodyPr>
          <a:lstStyle/>
          <a:p>
            <a:r>
              <a:rPr lang="en-US" sz="1200" b="1" dirty="0">
                <a:solidFill>
                  <a:schemeClr val="bg1"/>
                </a:solidFill>
                <a:latin typeface="DM Sans" pitchFamily="2" charset="0"/>
                <a:cs typeface="Calibri" panose="020F0502020204030204" pitchFamily="34" charset="0"/>
              </a:rPr>
              <a:t>Topic 03: Proteome-wide Screen for RNA-dependent Proteins</a:t>
            </a:r>
          </a:p>
          <a:p>
            <a:r>
              <a:rPr lang="en-US" sz="1200" b="1" dirty="0">
                <a:solidFill>
                  <a:schemeClr val="bg1"/>
                </a:solidFill>
                <a:latin typeface="DM Sans" pitchFamily="2" charset="0"/>
                <a:cs typeface="Calibri" panose="020F0502020204030204" pitchFamily="34" charset="0"/>
              </a:rPr>
              <a:t>Sub-project 2: HeLa Cells Synchronized in Mitosis</a:t>
            </a:r>
          </a:p>
        </p:txBody>
      </p:sp>
      <p:sp>
        <p:nvSpPr>
          <p:cNvPr id="7" name="Textfeld 6">
            <a:extLst>
              <a:ext uri="{FF2B5EF4-FFF2-40B4-BE49-F238E27FC236}">
                <a16:creationId xmlns:a16="http://schemas.microsoft.com/office/drawing/2014/main" id="{D39DE74A-4E13-D2B0-08C9-DDA919BA079D}"/>
              </a:ext>
            </a:extLst>
          </p:cNvPr>
          <p:cNvSpPr txBox="1"/>
          <p:nvPr/>
        </p:nvSpPr>
        <p:spPr>
          <a:xfrm>
            <a:off x="7228932" y="1564005"/>
            <a:ext cx="1984074" cy="507831"/>
          </a:xfrm>
          <a:prstGeom prst="rect">
            <a:avLst/>
          </a:prstGeom>
          <a:noFill/>
        </p:spPr>
        <p:txBody>
          <a:bodyPr wrap="square" rtlCol="0">
            <a:spAutoFit/>
          </a:bodyPr>
          <a:lstStyle/>
          <a:p>
            <a:r>
              <a:rPr lang="en-US" sz="900" dirty="0">
                <a:solidFill>
                  <a:schemeClr val="bg1"/>
                </a:solidFill>
                <a:latin typeface="DM Sans" pitchFamily="2" charset="0"/>
                <a:cs typeface="Calibri" panose="020F0502020204030204" pitchFamily="34" charset="0"/>
              </a:rPr>
              <a:t>Supervisor: Dr.</a:t>
            </a:r>
            <a:r>
              <a:rPr lang="de-DE" sz="900" dirty="0">
                <a:solidFill>
                  <a:schemeClr val="bg1"/>
                </a:solidFill>
                <a:latin typeface="DM Sans" pitchFamily="2" charset="0"/>
                <a:cs typeface="Calibri" panose="020F0502020204030204" pitchFamily="34" charset="0"/>
              </a:rPr>
              <a:t> </a:t>
            </a:r>
            <a:r>
              <a:rPr lang="de-DE" sz="900" dirty="0" err="1">
                <a:solidFill>
                  <a:schemeClr val="bg1"/>
                </a:solidFill>
                <a:latin typeface="DM Sans" pitchFamily="2" charset="0"/>
                <a:cs typeface="Calibri" panose="020F0502020204030204" pitchFamily="34" charset="0"/>
              </a:rPr>
              <a:t>Maïwen</a:t>
            </a:r>
            <a:r>
              <a:rPr lang="de-DE" sz="900" dirty="0">
                <a:solidFill>
                  <a:schemeClr val="bg1"/>
                </a:solidFill>
                <a:latin typeface="DM Sans" pitchFamily="2" charset="0"/>
                <a:cs typeface="Calibri" panose="020F0502020204030204" pitchFamily="34" charset="0"/>
              </a:rPr>
              <a:t> Caudron-Herger</a:t>
            </a:r>
          </a:p>
          <a:p>
            <a:r>
              <a:rPr lang="de-DE" sz="900" dirty="0">
                <a:solidFill>
                  <a:schemeClr val="bg1"/>
                </a:solidFill>
                <a:latin typeface="DM Sans" pitchFamily="2" charset="0"/>
                <a:cs typeface="Calibri" panose="020F0502020204030204" pitchFamily="34" charset="0"/>
              </a:rPr>
              <a:t>Tutor: Niklas Engel</a:t>
            </a:r>
          </a:p>
        </p:txBody>
      </p:sp>
      <p:sp>
        <p:nvSpPr>
          <p:cNvPr id="14" name="Textfeld 13">
            <a:extLst>
              <a:ext uri="{FF2B5EF4-FFF2-40B4-BE49-F238E27FC236}">
                <a16:creationId xmlns:a16="http://schemas.microsoft.com/office/drawing/2014/main" id="{89714160-84DE-24AF-C46A-20D5A020CE7D}"/>
              </a:ext>
            </a:extLst>
          </p:cNvPr>
          <p:cNvSpPr txBox="1"/>
          <p:nvPr/>
        </p:nvSpPr>
        <p:spPr>
          <a:xfrm>
            <a:off x="7228932" y="2075401"/>
            <a:ext cx="2001327" cy="507831"/>
          </a:xfrm>
          <a:prstGeom prst="rect">
            <a:avLst/>
          </a:prstGeom>
          <a:noFill/>
        </p:spPr>
        <p:txBody>
          <a:bodyPr wrap="square" rtlCol="0">
            <a:spAutoFit/>
          </a:bodyPr>
          <a:lstStyle/>
          <a:p>
            <a:r>
              <a:rPr lang="de-DE" sz="900" dirty="0">
                <a:solidFill>
                  <a:schemeClr val="bg1"/>
                </a:solidFill>
                <a:latin typeface="DM Sans" pitchFamily="2" charset="0"/>
                <a:cs typeface="Calibri" panose="020F0502020204030204" pitchFamily="34" charset="0"/>
              </a:rPr>
              <a:t>Michel Tarnow, Mich</a:t>
            </a:r>
            <a:r>
              <a:rPr lang="en-US" sz="900" dirty="0">
                <a:solidFill>
                  <a:schemeClr val="bg1"/>
                </a:solidFill>
                <a:latin typeface="DM Sans" pitchFamily="2" charset="0"/>
                <a:cs typeface="Calibri" panose="020F0502020204030204" pitchFamily="34" charset="0"/>
              </a:rPr>
              <a:t>è</a:t>
            </a:r>
            <a:r>
              <a:rPr lang="de-DE" sz="900" dirty="0">
                <a:solidFill>
                  <a:schemeClr val="bg1"/>
                </a:solidFill>
                <a:latin typeface="DM Sans" pitchFamily="2" charset="0"/>
                <a:cs typeface="Calibri" panose="020F0502020204030204" pitchFamily="34" charset="0"/>
              </a:rPr>
              <a:t>le </a:t>
            </a:r>
            <a:r>
              <a:rPr lang="de-DE" sz="900" dirty="0" err="1">
                <a:solidFill>
                  <a:schemeClr val="bg1"/>
                </a:solidFill>
                <a:latin typeface="DM Sans" pitchFamily="2" charset="0"/>
                <a:cs typeface="Calibri" panose="020F0502020204030204" pitchFamily="34" charset="0"/>
              </a:rPr>
              <a:t>Bennek</a:t>
            </a:r>
            <a:r>
              <a:rPr lang="de-DE" sz="900" dirty="0">
                <a:solidFill>
                  <a:schemeClr val="bg1"/>
                </a:solidFill>
                <a:latin typeface="DM Sans" pitchFamily="2" charset="0"/>
                <a:cs typeface="Calibri" panose="020F0502020204030204" pitchFamily="34" charset="0"/>
              </a:rPr>
              <a:t>, Lennart Müller, Sebastian Rickert; </a:t>
            </a:r>
          </a:p>
          <a:p>
            <a:r>
              <a:rPr lang="de-DE" sz="900" dirty="0">
                <a:solidFill>
                  <a:schemeClr val="bg1"/>
                </a:solidFill>
                <a:latin typeface="DM Sans" pitchFamily="2" charset="0"/>
                <a:cs typeface="Calibri" panose="020F0502020204030204" pitchFamily="34" charset="0"/>
              </a:rPr>
              <a:t>Date</a:t>
            </a:r>
            <a:r>
              <a:rPr lang="de-DE" sz="900" b="1" dirty="0">
                <a:solidFill>
                  <a:schemeClr val="bg1"/>
                </a:solidFill>
                <a:latin typeface="DM Sans" pitchFamily="2" charset="0"/>
                <a:cs typeface="Calibri" panose="020F0502020204030204" pitchFamily="34" charset="0"/>
              </a:rPr>
              <a:t>: 19.08.2022</a:t>
            </a:r>
          </a:p>
        </p:txBody>
      </p:sp>
      <p:pic>
        <p:nvPicPr>
          <p:cNvPr id="17" name="Grafik 16">
            <a:extLst>
              <a:ext uri="{FF2B5EF4-FFF2-40B4-BE49-F238E27FC236}">
                <a16:creationId xmlns:a16="http://schemas.microsoft.com/office/drawing/2014/main" id="{3CABCA42-A701-1E0D-3CDA-AFA84791DDBD}"/>
              </a:ext>
            </a:extLst>
          </p:cNvPr>
          <p:cNvPicPr>
            <a:picLocks noChangeAspect="1"/>
          </p:cNvPicPr>
          <p:nvPr/>
        </p:nvPicPr>
        <p:blipFill rotWithShape="1">
          <a:blip r:embed="rId3"/>
          <a:srcRect l="8238" b="14374"/>
          <a:stretch/>
        </p:blipFill>
        <p:spPr>
          <a:xfrm>
            <a:off x="280358" y="2618872"/>
            <a:ext cx="5115465" cy="2378977"/>
          </a:xfrm>
          <a:prstGeom prst="rect">
            <a:avLst/>
          </a:prstGeom>
        </p:spPr>
      </p:pic>
      <p:sp>
        <p:nvSpPr>
          <p:cNvPr id="9" name="Textfeld 8">
            <a:extLst>
              <a:ext uri="{FF2B5EF4-FFF2-40B4-BE49-F238E27FC236}">
                <a16:creationId xmlns:a16="http://schemas.microsoft.com/office/drawing/2014/main" id="{AE797273-1A1A-B4D1-12A4-3162614CFAB0}"/>
              </a:ext>
            </a:extLst>
          </p:cNvPr>
          <p:cNvSpPr txBox="1"/>
          <p:nvPr/>
        </p:nvSpPr>
        <p:spPr>
          <a:xfrm>
            <a:off x="207490" y="3570665"/>
            <a:ext cx="292388" cy="1240670"/>
          </a:xfrm>
          <a:prstGeom prst="rect">
            <a:avLst/>
          </a:prstGeom>
          <a:noFill/>
        </p:spPr>
        <p:txBody>
          <a:bodyPr vert="vert270" wrap="square" rtlCol="0">
            <a:spAutoFit/>
          </a:bodyPr>
          <a:lstStyle/>
          <a:p>
            <a:r>
              <a:rPr lang="de-DE" sz="700" dirty="0" err="1">
                <a:solidFill>
                  <a:schemeClr val="accent6">
                    <a:lumMod val="50000"/>
                  </a:schemeClr>
                </a:solidFill>
                <a:latin typeface="DM Sans" pitchFamily="2" charset="0"/>
                <a:cs typeface="Calibri" panose="020F0502020204030204" pitchFamily="34" charset="0"/>
              </a:rPr>
              <a:t>Adapted</a:t>
            </a:r>
            <a:r>
              <a:rPr lang="de-DE" sz="700" dirty="0">
                <a:solidFill>
                  <a:schemeClr val="accent6">
                    <a:lumMod val="50000"/>
                  </a:schemeClr>
                </a:solidFill>
                <a:latin typeface="DM Sans" pitchFamily="2" charset="0"/>
                <a:cs typeface="Calibri" panose="020F0502020204030204" pitchFamily="34" charset="0"/>
              </a:rPr>
              <a:t> </a:t>
            </a:r>
            <a:r>
              <a:rPr lang="de-DE" sz="700" dirty="0" err="1">
                <a:solidFill>
                  <a:schemeClr val="accent6">
                    <a:lumMod val="50000"/>
                  </a:schemeClr>
                </a:solidFill>
                <a:latin typeface="DM Sans" pitchFamily="2" charset="0"/>
                <a:cs typeface="Calibri" panose="020F0502020204030204" pitchFamily="34" charset="0"/>
              </a:rPr>
              <a:t>from</a:t>
            </a:r>
            <a:r>
              <a:rPr lang="de-DE" sz="700" dirty="0">
                <a:solidFill>
                  <a:schemeClr val="accent6">
                    <a:lumMod val="50000"/>
                  </a:schemeClr>
                </a:solidFill>
                <a:latin typeface="DM Sans" pitchFamily="2" charset="0"/>
                <a:cs typeface="Calibri" panose="020F0502020204030204" pitchFamily="34" charset="0"/>
              </a:rPr>
              <a:t>: [9</a:t>
            </a:r>
            <a:r>
              <a:rPr lang="de-DE" sz="700" dirty="0">
                <a:solidFill>
                  <a:schemeClr val="bg1"/>
                </a:solidFill>
                <a:latin typeface="DM Sans" pitchFamily="2" charset="0"/>
                <a:cs typeface="Calibri" panose="020F0502020204030204" pitchFamily="34" charset="0"/>
              </a:rPr>
              <a:t>]</a:t>
            </a:r>
            <a:endParaRPr lang="de-DE" sz="700" b="1" dirty="0">
              <a:solidFill>
                <a:schemeClr val="bg1"/>
              </a:solidFill>
              <a:latin typeface="DM Sans" pitchFamily="2" charset="0"/>
              <a:cs typeface="Calibri" panose="020F0502020204030204" pitchFamily="34" charset="0"/>
            </a:endParaRPr>
          </a:p>
        </p:txBody>
      </p:sp>
    </p:spTree>
    <p:extLst>
      <p:ext uri="{BB962C8B-B14F-4D97-AF65-F5344CB8AC3E}">
        <p14:creationId xmlns:p14="http://schemas.microsoft.com/office/powerpoint/2010/main" val="2645934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EB56B0F2-8727-594E-6C0E-DC9AFC356A7A}"/>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Normalization</a:t>
            </a:r>
            <a:endParaRPr lang="de-DE" sz="2400" b="1" dirty="0">
              <a:solidFill>
                <a:schemeClr val="bg1"/>
              </a:solidFill>
              <a:latin typeface="DM Sans" pitchFamily="2" charset="0"/>
              <a:cs typeface="Calibri Light" panose="020F0302020204030204" pitchFamily="34" charset="0"/>
            </a:endParaRPr>
          </a:p>
        </p:txBody>
      </p:sp>
      <p:pic>
        <p:nvPicPr>
          <p:cNvPr id="4" name="Grafik 3" descr="Ein Bild, das Text enthält.&#10;&#10;Automatisch generierte Beschreibung">
            <a:extLst>
              <a:ext uri="{FF2B5EF4-FFF2-40B4-BE49-F238E27FC236}">
                <a16:creationId xmlns:a16="http://schemas.microsoft.com/office/drawing/2014/main" id="{F43A56F5-4A13-556E-5725-C4887417B213}"/>
              </a:ext>
            </a:extLst>
          </p:cNvPr>
          <p:cNvPicPr>
            <a:picLocks noChangeAspect="1"/>
          </p:cNvPicPr>
          <p:nvPr/>
        </p:nvPicPr>
        <p:blipFill>
          <a:blip r:embed="rId2"/>
          <a:stretch>
            <a:fillRect/>
          </a:stretch>
        </p:blipFill>
        <p:spPr>
          <a:xfrm>
            <a:off x="1829192" y="981214"/>
            <a:ext cx="5390530" cy="3181071"/>
          </a:xfrm>
          <a:prstGeom prst="rect">
            <a:avLst/>
          </a:prstGeom>
        </p:spPr>
      </p:pic>
    </p:spTree>
    <p:extLst>
      <p:ext uri="{BB962C8B-B14F-4D97-AF65-F5344CB8AC3E}">
        <p14:creationId xmlns:p14="http://schemas.microsoft.com/office/powerpoint/2010/main" val="1941908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03132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1. </a:t>
            </a:r>
            <a:r>
              <a:rPr lang="de-DE" sz="2400" b="1" dirty="0" err="1">
                <a:solidFill>
                  <a:schemeClr val="bg2">
                    <a:lumMod val="65000"/>
                  </a:schemeClr>
                </a:solidFill>
                <a:latin typeface="DM Sans" pitchFamily="2" charset="0"/>
                <a:cs typeface="Calibri Light" panose="020F0302020204030204" pitchFamily="34" charset="0"/>
              </a:rPr>
              <a:t>Preliminary</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steps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Data </a:t>
            </a:r>
            <a:r>
              <a:rPr lang="de-DE" sz="1800" b="1" dirty="0" err="1">
                <a:solidFill>
                  <a:schemeClr val="bg2">
                    <a:lumMod val="65000"/>
                  </a:schemeClr>
                </a:solidFill>
                <a:latin typeface="DM Sans" pitchFamily="2" charset="0"/>
                <a:cs typeface="Calibri Light" panose="020F0302020204030204" pitchFamily="34" charset="0"/>
              </a:rPr>
              <a:t>cleaning</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Normalization</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Reproducibility</a:t>
            </a:r>
            <a:endParaRPr lang="de-DE" sz="18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38499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2. </a:t>
            </a:r>
            <a:r>
              <a:rPr lang="de-DE" sz="2400" b="1" dirty="0" err="1">
                <a:solidFill>
                  <a:schemeClr val="bg1"/>
                </a:solidFill>
                <a:latin typeface="DM Sans" pitchFamily="2" charset="0"/>
                <a:cs typeface="Calibri Light" panose="020F0302020204030204" pitchFamily="34" charset="0"/>
              </a:rPr>
              <a:t>Identification</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of</a:t>
            </a:r>
            <a:r>
              <a:rPr lang="de-DE" sz="2400" b="1" dirty="0">
                <a:solidFill>
                  <a:schemeClr val="bg1"/>
                </a:solidFill>
                <a:latin typeface="DM Sans" pitchFamily="2" charset="0"/>
                <a:cs typeface="Calibri Light" panose="020F0302020204030204" pitchFamily="34" charset="0"/>
              </a:rPr>
              <a:t> RNA-dependent </a:t>
            </a:r>
            <a:r>
              <a:rPr lang="de-DE" sz="2400" b="1" dirty="0" err="1">
                <a:solidFill>
                  <a:schemeClr val="bg1"/>
                </a:solidFill>
                <a:latin typeface="DM Sans" pitchFamily="2" charset="0"/>
                <a:cs typeface="Calibri Light" panose="020F0302020204030204" pitchFamily="34" charset="0"/>
              </a:rPr>
              <a:t>proteins</a:t>
            </a:r>
            <a:endParaRPr lang="de-DE" sz="24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Definition </a:t>
            </a:r>
            <a:r>
              <a:rPr lang="de-DE" sz="1800" b="1" dirty="0" err="1">
                <a:solidFill>
                  <a:schemeClr val="bg1"/>
                </a:solidFill>
                <a:latin typeface="DM Sans" pitchFamily="2" charset="0"/>
                <a:cs typeface="Calibri Light" panose="020F0302020204030204" pitchFamily="34" charset="0"/>
              </a:rPr>
              <a:t>of</a:t>
            </a:r>
            <a:r>
              <a:rPr lang="de-DE" sz="1800" b="1" dirty="0">
                <a:solidFill>
                  <a:schemeClr val="bg1"/>
                </a:solidFill>
                <a:latin typeface="DM Sans" pitchFamily="2" charset="0"/>
                <a:cs typeface="Calibri Light" panose="020F0302020204030204" pitchFamily="34" charset="0"/>
              </a:rPr>
              <a:t> selection </a:t>
            </a:r>
            <a:r>
              <a:rPr lang="de-DE" sz="1800" b="1" dirty="0" err="1">
                <a:solidFill>
                  <a:schemeClr val="bg1"/>
                </a:solidFill>
                <a:latin typeface="DM Sans" pitchFamily="2" charset="0"/>
                <a:cs typeface="Calibri Light" panose="020F0302020204030204" pitchFamily="34" charset="0"/>
              </a:rPr>
              <a:t>criteria</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Application</a:t>
            </a:r>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of</a:t>
            </a:r>
            <a:r>
              <a:rPr lang="de-DE" sz="1800" b="1" dirty="0">
                <a:solidFill>
                  <a:schemeClr val="bg1"/>
                </a:solidFill>
                <a:latin typeface="DM Sans" pitchFamily="2" charset="0"/>
                <a:cs typeface="Calibri Light" panose="020F0302020204030204" pitchFamily="34" charset="0"/>
              </a:rPr>
              <a:t> selection </a:t>
            </a:r>
            <a:r>
              <a:rPr lang="de-DE" sz="1800" b="1" dirty="0" err="1">
                <a:solidFill>
                  <a:schemeClr val="bg1"/>
                </a:solidFill>
                <a:latin typeface="DM Sans" pitchFamily="2" charset="0"/>
                <a:cs typeface="Calibri Light" panose="020F0302020204030204" pitchFamily="34" charset="0"/>
              </a:rPr>
              <a:t>criteria</a:t>
            </a:r>
            <a:endParaRPr lang="de-DE" sz="1800" b="1" dirty="0">
              <a:solidFill>
                <a:schemeClr val="bg1"/>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661993"/>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3. Dimension </a:t>
            </a:r>
            <a:r>
              <a:rPr lang="de-DE" sz="2400" b="1" dirty="0" err="1">
                <a:solidFill>
                  <a:schemeClr val="bg2">
                    <a:lumMod val="65000"/>
                  </a:schemeClr>
                </a:solidFill>
                <a:latin typeface="DM Sans" pitchFamily="2" charset="0"/>
                <a:cs typeface="Calibri Light" panose="020F0302020204030204" pitchFamily="34" charset="0"/>
              </a:rPr>
              <a:t>reduction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analysis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Procedure</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Results</a:t>
            </a:r>
          </a:p>
          <a:p>
            <a:r>
              <a:rPr lang="de-DE" sz="1800" b="1" dirty="0">
                <a:solidFill>
                  <a:schemeClr val="bg2">
                    <a:lumMod val="65000"/>
                  </a:schemeClr>
                </a:solidFill>
                <a:latin typeface="DM Sans" pitchFamily="2" charset="0"/>
                <a:cs typeface="Calibri Light" panose="020F0302020204030204" pitchFamily="34" charset="0"/>
              </a:rPr>
              <a:t>-    Interpretation</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66348"/>
            <a:ext cx="4572000" cy="203132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4. </a:t>
            </a:r>
            <a:r>
              <a:rPr lang="de-DE" sz="2400" b="1" dirty="0" err="1">
                <a:solidFill>
                  <a:schemeClr val="bg2">
                    <a:lumMod val="65000"/>
                  </a:schemeClr>
                </a:solidFill>
                <a:latin typeface="DM Sans" pitchFamily="2" charset="0"/>
                <a:cs typeface="Calibri Light" panose="020F0302020204030204" pitchFamily="34" charset="0"/>
              </a:rPr>
              <a:t>Developing</a:t>
            </a:r>
            <a:r>
              <a:rPr lang="de-DE" sz="2400" b="1" dirty="0">
                <a:solidFill>
                  <a:schemeClr val="bg2">
                    <a:lumMod val="65000"/>
                  </a:schemeClr>
                </a:solidFill>
                <a:latin typeface="DM Sans" pitchFamily="2" charset="0"/>
                <a:cs typeface="Calibri Light" panose="020F0302020204030204" pitchFamily="34" charset="0"/>
              </a:rPr>
              <a:t> a linear </a:t>
            </a:r>
            <a:r>
              <a:rPr lang="de-DE" sz="2400" b="1" dirty="0" err="1">
                <a:solidFill>
                  <a:schemeClr val="bg2">
                    <a:lumMod val="65000"/>
                  </a:schemeClr>
                </a:solidFill>
                <a:latin typeface="DM Sans" pitchFamily="2" charset="0"/>
                <a:cs typeface="Calibri Light" panose="020F0302020204030204" pitchFamily="34" charset="0"/>
              </a:rPr>
              <a:t>regression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model</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Procedure</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Results</a:t>
            </a:r>
          </a:p>
          <a:p>
            <a:r>
              <a:rPr lang="de-DE" sz="1800" b="1" dirty="0">
                <a:solidFill>
                  <a:schemeClr val="bg2">
                    <a:lumMod val="65000"/>
                  </a:schemeClr>
                </a:solidFill>
                <a:latin typeface="DM Sans" pitchFamily="2" charset="0"/>
                <a:cs typeface="Calibri Light" panose="020F0302020204030204" pitchFamily="34" charset="0"/>
              </a:rPr>
              <a:t>-    Interpretation</a:t>
            </a:r>
          </a:p>
          <a:p>
            <a:endParaRPr lang="de-DE" sz="2400" b="1" dirty="0">
              <a:solidFill>
                <a:schemeClr val="bg2">
                  <a:lumMod val="65000"/>
                </a:schemeClr>
              </a:solidFill>
              <a:latin typeface="DM Sans" pitchFamily="2" charset="0"/>
              <a:cs typeface="Calibri Light" panose="020F0302020204030204" pitchFamily="34" charset="0"/>
            </a:endParaRPr>
          </a:p>
        </p:txBody>
      </p:sp>
    </p:spTree>
    <p:extLst>
      <p:ext uri="{BB962C8B-B14F-4D97-AF65-F5344CB8AC3E}">
        <p14:creationId xmlns:p14="http://schemas.microsoft.com/office/powerpoint/2010/main" val="1984951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03132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1. </a:t>
            </a:r>
            <a:r>
              <a:rPr lang="de-DE" sz="2400" b="1" dirty="0" err="1">
                <a:solidFill>
                  <a:schemeClr val="bg2">
                    <a:lumMod val="65000"/>
                  </a:schemeClr>
                </a:solidFill>
                <a:latin typeface="DM Sans" pitchFamily="2" charset="0"/>
                <a:cs typeface="Calibri Light" panose="020F0302020204030204" pitchFamily="34" charset="0"/>
              </a:rPr>
              <a:t>Preliminary</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steps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Data </a:t>
            </a:r>
            <a:r>
              <a:rPr lang="de-DE" sz="1800" b="1" dirty="0" err="1">
                <a:solidFill>
                  <a:schemeClr val="bg2">
                    <a:lumMod val="65000"/>
                  </a:schemeClr>
                </a:solidFill>
                <a:latin typeface="DM Sans" pitchFamily="2" charset="0"/>
                <a:cs typeface="Calibri Light" panose="020F0302020204030204" pitchFamily="34" charset="0"/>
              </a:rPr>
              <a:t>cleaning</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Normalization</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Reproducibility</a:t>
            </a:r>
            <a:endParaRPr lang="de-DE" sz="18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2. </a:t>
            </a:r>
            <a:r>
              <a:rPr lang="de-DE" sz="2400" b="1" dirty="0" err="1">
                <a:solidFill>
                  <a:schemeClr val="bg2">
                    <a:lumMod val="65000"/>
                  </a:schemeClr>
                </a:solidFill>
                <a:latin typeface="DM Sans" pitchFamily="2" charset="0"/>
                <a:cs typeface="Calibri Light" panose="020F0302020204030204" pitchFamily="34" charset="0"/>
              </a:rPr>
              <a:t>Identification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of</a:t>
            </a:r>
            <a:r>
              <a:rPr lang="de-DE" sz="2400" b="1" dirty="0">
                <a:solidFill>
                  <a:schemeClr val="bg2">
                    <a:lumMod val="65000"/>
                  </a:schemeClr>
                </a:solidFill>
                <a:latin typeface="DM Sans" pitchFamily="2" charset="0"/>
                <a:cs typeface="Calibri Light" panose="020F0302020204030204" pitchFamily="34" charset="0"/>
              </a:rPr>
              <a:t> RNA-dependent </a:t>
            </a:r>
            <a:r>
              <a:rPr lang="de-DE" sz="2400" b="1" dirty="0" err="1">
                <a:solidFill>
                  <a:schemeClr val="bg2">
                    <a:lumMod val="65000"/>
                  </a:schemeClr>
                </a:solidFill>
                <a:latin typeface="DM Sans" pitchFamily="2" charset="0"/>
                <a:cs typeface="Calibri Light" panose="020F0302020204030204" pitchFamily="34" charset="0"/>
              </a:rPr>
              <a:t>proteins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Definition </a:t>
            </a:r>
            <a:r>
              <a:rPr lang="de-DE" sz="1800" b="1" dirty="0" err="1">
                <a:solidFill>
                  <a:schemeClr val="bg2">
                    <a:lumMod val="65000"/>
                  </a:schemeClr>
                </a:solidFill>
                <a:latin typeface="DM Sans" pitchFamily="2" charset="0"/>
                <a:cs typeface="Calibri Light" panose="020F0302020204030204" pitchFamily="34" charset="0"/>
              </a:rPr>
              <a:t>of</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Application</a:t>
            </a:r>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of</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661993"/>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3. Dimension </a:t>
            </a:r>
            <a:r>
              <a:rPr lang="de-DE" sz="2400" b="1" dirty="0" err="1">
                <a:solidFill>
                  <a:schemeClr val="bg1"/>
                </a:solidFill>
                <a:latin typeface="DM Sans" pitchFamily="2" charset="0"/>
                <a:cs typeface="Calibri Light" panose="020F0302020204030204" pitchFamily="34" charset="0"/>
              </a:rPr>
              <a:t>reduction</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analysis</a:t>
            </a:r>
            <a:endParaRPr lang="de-DE" sz="24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Procedure</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Results</a:t>
            </a:r>
          </a:p>
          <a:p>
            <a:r>
              <a:rPr lang="de-DE" sz="1800" b="1" dirty="0">
                <a:solidFill>
                  <a:schemeClr val="bg1"/>
                </a:solidFill>
                <a:latin typeface="DM Sans" pitchFamily="2" charset="0"/>
                <a:cs typeface="Calibri Light" panose="020F0302020204030204" pitchFamily="34" charset="0"/>
              </a:rPr>
              <a:t>-    Interpretation</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66348"/>
            <a:ext cx="4572000" cy="203132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4. </a:t>
            </a:r>
            <a:r>
              <a:rPr lang="de-DE" sz="2400" b="1" dirty="0" err="1">
                <a:solidFill>
                  <a:schemeClr val="bg2">
                    <a:lumMod val="65000"/>
                  </a:schemeClr>
                </a:solidFill>
                <a:latin typeface="DM Sans" pitchFamily="2" charset="0"/>
                <a:cs typeface="Calibri Light" panose="020F0302020204030204" pitchFamily="34" charset="0"/>
              </a:rPr>
              <a:t>Developing</a:t>
            </a:r>
            <a:r>
              <a:rPr lang="de-DE" sz="2400" b="1" dirty="0">
                <a:solidFill>
                  <a:schemeClr val="bg2">
                    <a:lumMod val="65000"/>
                  </a:schemeClr>
                </a:solidFill>
                <a:latin typeface="DM Sans" pitchFamily="2" charset="0"/>
                <a:cs typeface="Calibri Light" panose="020F0302020204030204" pitchFamily="34" charset="0"/>
              </a:rPr>
              <a:t> a linear </a:t>
            </a:r>
            <a:r>
              <a:rPr lang="de-DE" sz="2400" b="1" dirty="0" err="1">
                <a:solidFill>
                  <a:schemeClr val="bg2">
                    <a:lumMod val="65000"/>
                  </a:schemeClr>
                </a:solidFill>
                <a:latin typeface="DM Sans" pitchFamily="2" charset="0"/>
                <a:cs typeface="Calibri Light" panose="020F0302020204030204" pitchFamily="34" charset="0"/>
              </a:rPr>
              <a:t>regression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model</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Procedure</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Results</a:t>
            </a:r>
          </a:p>
          <a:p>
            <a:r>
              <a:rPr lang="de-DE" sz="1800" b="1" dirty="0">
                <a:solidFill>
                  <a:schemeClr val="bg2">
                    <a:lumMod val="65000"/>
                  </a:schemeClr>
                </a:solidFill>
                <a:latin typeface="DM Sans" pitchFamily="2" charset="0"/>
                <a:cs typeface="Calibri Light" panose="020F0302020204030204" pitchFamily="34" charset="0"/>
              </a:rPr>
              <a:t>-    Interpretation</a:t>
            </a:r>
          </a:p>
          <a:p>
            <a:endParaRPr lang="de-DE" sz="2400" b="1" dirty="0">
              <a:solidFill>
                <a:schemeClr val="bg2">
                  <a:lumMod val="65000"/>
                </a:schemeClr>
              </a:solidFill>
              <a:latin typeface="DM Sans" pitchFamily="2" charset="0"/>
              <a:cs typeface="Calibri Light" panose="020F0302020204030204" pitchFamily="34" charset="0"/>
            </a:endParaRPr>
          </a:p>
        </p:txBody>
      </p:sp>
    </p:spTree>
    <p:extLst>
      <p:ext uri="{BB962C8B-B14F-4D97-AF65-F5344CB8AC3E}">
        <p14:creationId xmlns:p14="http://schemas.microsoft.com/office/powerpoint/2010/main" val="3917026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03132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1. </a:t>
            </a:r>
            <a:r>
              <a:rPr lang="de-DE" sz="2400" b="1" dirty="0" err="1">
                <a:solidFill>
                  <a:schemeClr val="bg2">
                    <a:lumMod val="65000"/>
                  </a:schemeClr>
                </a:solidFill>
                <a:latin typeface="DM Sans" pitchFamily="2" charset="0"/>
                <a:cs typeface="Calibri Light" panose="020F0302020204030204" pitchFamily="34" charset="0"/>
              </a:rPr>
              <a:t>Preliminary</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steps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Data </a:t>
            </a:r>
            <a:r>
              <a:rPr lang="de-DE" sz="1800" b="1" dirty="0" err="1">
                <a:solidFill>
                  <a:schemeClr val="bg2">
                    <a:lumMod val="65000"/>
                  </a:schemeClr>
                </a:solidFill>
                <a:latin typeface="DM Sans" pitchFamily="2" charset="0"/>
                <a:cs typeface="Calibri Light" panose="020F0302020204030204" pitchFamily="34" charset="0"/>
              </a:rPr>
              <a:t>cleaning</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Normalization</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Reproducibility</a:t>
            </a:r>
            <a:endParaRPr lang="de-DE" sz="18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2. </a:t>
            </a:r>
            <a:r>
              <a:rPr lang="de-DE" sz="2400" b="1" dirty="0" err="1">
                <a:solidFill>
                  <a:schemeClr val="bg2">
                    <a:lumMod val="65000"/>
                  </a:schemeClr>
                </a:solidFill>
                <a:latin typeface="DM Sans" pitchFamily="2" charset="0"/>
                <a:cs typeface="Calibri Light" panose="020F0302020204030204" pitchFamily="34" charset="0"/>
              </a:rPr>
              <a:t>Identification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of</a:t>
            </a:r>
            <a:r>
              <a:rPr lang="de-DE" sz="2400" b="1" dirty="0">
                <a:solidFill>
                  <a:schemeClr val="bg2">
                    <a:lumMod val="65000"/>
                  </a:schemeClr>
                </a:solidFill>
                <a:latin typeface="DM Sans" pitchFamily="2" charset="0"/>
                <a:cs typeface="Calibri Light" panose="020F0302020204030204" pitchFamily="34" charset="0"/>
              </a:rPr>
              <a:t> RNA-dependent </a:t>
            </a:r>
            <a:r>
              <a:rPr lang="de-DE" sz="2400" b="1" dirty="0" err="1">
                <a:solidFill>
                  <a:schemeClr val="bg2">
                    <a:lumMod val="65000"/>
                  </a:schemeClr>
                </a:solidFill>
                <a:latin typeface="DM Sans" pitchFamily="2" charset="0"/>
                <a:cs typeface="Calibri Light" panose="020F0302020204030204" pitchFamily="34" charset="0"/>
              </a:rPr>
              <a:t>proteins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Definition </a:t>
            </a:r>
            <a:r>
              <a:rPr lang="de-DE" sz="1800" b="1" dirty="0" err="1">
                <a:solidFill>
                  <a:schemeClr val="bg2">
                    <a:lumMod val="65000"/>
                  </a:schemeClr>
                </a:solidFill>
                <a:latin typeface="DM Sans" pitchFamily="2" charset="0"/>
                <a:cs typeface="Calibri Light" panose="020F0302020204030204" pitchFamily="34" charset="0"/>
              </a:rPr>
              <a:t>of</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Application</a:t>
            </a:r>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of</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661993"/>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3. Dimension </a:t>
            </a:r>
            <a:r>
              <a:rPr lang="de-DE" sz="2400" b="1" dirty="0" err="1">
                <a:solidFill>
                  <a:schemeClr val="bg2">
                    <a:lumMod val="65000"/>
                  </a:schemeClr>
                </a:solidFill>
                <a:latin typeface="DM Sans" pitchFamily="2" charset="0"/>
                <a:cs typeface="Calibri Light" panose="020F0302020204030204" pitchFamily="34" charset="0"/>
              </a:rPr>
              <a:t>reduction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analysis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Procedure</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Results</a:t>
            </a:r>
          </a:p>
          <a:p>
            <a:r>
              <a:rPr lang="de-DE" sz="1800" b="1" dirty="0">
                <a:solidFill>
                  <a:schemeClr val="bg2">
                    <a:lumMod val="65000"/>
                  </a:schemeClr>
                </a:solidFill>
                <a:latin typeface="DM Sans" pitchFamily="2" charset="0"/>
                <a:cs typeface="Calibri Light" panose="020F0302020204030204" pitchFamily="34" charset="0"/>
              </a:rPr>
              <a:t>-    Interpretation</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66348"/>
            <a:ext cx="4572000" cy="203132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4. </a:t>
            </a:r>
            <a:r>
              <a:rPr lang="de-DE" sz="2400" b="1" dirty="0" err="1">
                <a:solidFill>
                  <a:schemeClr val="bg1"/>
                </a:solidFill>
                <a:latin typeface="DM Sans" pitchFamily="2" charset="0"/>
                <a:cs typeface="Calibri Light" panose="020F0302020204030204" pitchFamily="34" charset="0"/>
              </a:rPr>
              <a:t>Developing</a:t>
            </a:r>
            <a:r>
              <a:rPr lang="de-DE" sz="2400" b="1" dirty="0">
                <a:solidFill>
                  <a:schemeClr val="bg1"/>
                </a:solidFill>
                <a:latin typeface="DM Sans" pitchFamily="2" charset="0"/>
                <a:cs typeface="Calibri Light" panose="020F0302020204030204" pitchFamily="34" charset="0"/>
              </a:rPr>
              <a:t> a linear </a:t>
            </a:r>
            <a:r>
              <a:rPr lang="de-DE" sz="2400" b="1" dirty="0" err="1">
                <a:solidFill>
                  <a:schemeClr val="bg1"/>
                </a:solidFill>
                <a:latin typeface="DM Sans" pitchFamily="2" charset="0"/>
                <a:cs typeface="Calibri Light" panose="020F0302020204030204" pitchFamily="34" charset="0"/>
              </a:rPr>
              <a:t>regression</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model</a:t>
            </a:r>
            <a:endParaRPr lang="de-DE" sz="24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Procedure</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Results</a:t>
            </a:r>
          </a:p>
          <a:p>
            <a:r>
              <a:rPr lang="de-DE" sz="1800" b="1" dirty="0">
                <a:solidFill>
                  <a:schemeClr val="bg1"/>
                </a:solidFill>
                <a:latin typeface="DM Sans" pitchFamily="2" charset="0"/>
                <a:cs typeface="Calibri Light" panose="020F0302020204030204" pitchFamily="34" charset="0"/>
              </a:rPr>
              <a:t>-    Interpretation</a:t>
            </a:r>
          </a:p>
          <a:p>
            <a:endParaRPr lang="de-DE" sz="2400" b="1" dirty="0">
              <a:solidFill>
                <a:schemeClr val="bg1"/>
              </a:solidFill>
              <a:latin typeface="DM Sans" pitchFamily="2" charset="0"/>
              <a:cs typeface="Calibri Light" panose="020F0302020204030204" pitchFamily="34" charset="0"/>
            </a:endParaRPr>
          </a:p>
        </p:txBody>
      </p:sp>
    </p:spTree>
    <p:extLst>
      <p:ext uri="{BB962C8B-B14F-4D97-AF65-F5344CB8AC3E}">
        <p14:creationId xmlns:p14="http://schemas.microsoft.com/office/powerpoint/2010/main" val="2116309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0235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002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177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BB855C30-FEBB-17E4-CC32-C95648BABF74}"/>
              </a:ext>
            </a:extLst>
          </p:cNvPr>
          <p:cNvSpPr txBox="1"/>
          <p:nvPr/>
        </p:nvSpPr>
        <p:spPr>
          <a:xfrm>
            <a:off x="353683" y="285750"/>
            <a:ext cx="8238225"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Example</a:t>
            </a:r>
            <a:r>
              <a:rPr lang="de-DE" sz="2400" b="1" dirty="0">
                <a:solidFill>
                  <a:schemeClr val="bg1"/>
                </a:solidFill>
                <a:latin typeface="DM Sans" pitchFamily="2" charset="0"/>
                <a:cs typeface="Calibri Light" panose="020F0302020204030204" pitchFamily="34" charset="0"/>
              </a:rPr>
              <a:t> Protein: ELAV1</a:t>
            </a:r>
          </a:p>
        </p:txBody>
      </p:sp>
      <p:pic>
        <p:nvPicPr>
          <p:cNvPr id="5" name="Grafik 4">
            <a:extLst>
              <a:ext uri="{FF2B5EF4-FFF2-40B4-BE49-F238E27FC236}">
                <a16:creationId xmlns:a16="http://schemas.microsoft.com/office/drawing/2014/main" id="{9D02981D-F64D-6E4A-B211-FE5A56983EB4}"/>
              </a:ext>
            </a:extLst>
          </p:cNvPr>
          <p:cNvPicPr>
            <a:picLocks noChangeAspect="1"/>
          </p:cNvPicPr>
          <p:nvPr/>
        </p:nvPicPr>
        <p:blipFill>
          <a:blip r:embed="rId3"/>
          <a:stretch>
            <a:fillRect/>
          </a:stretch>
        </p:blipFill>
        <p:spPr>
          <a:xfrm>
            <a:off x="1213463" y="988576"/>
            <a:ext cx="6518663" cy="4022946"/>
          </a:xfrm>
          <a:prstGeom prst="rect">
            <a:avLst/>
          </a:prstGeom>
        </p:spPr>
      </p:pic>
      <p:sp>
        <p:nvSpPr>
          <p:cNvPr id="4" name="Textfeld 3">
            <a:extLst>
              <a:ext uri="{FF2B5EF4-FFF2-40B4-BE49-F238E27FC236}">
                <a16:creationId xmlns:a16="http://schemas.microsoft.com/office/drawing/2014/main" id="{EA2B92C6-37C6-D98B-6BB4-A0554E096D03}"/>
              </a:ext>
            </a:extLst>
          </p:cNvPr>
          <p:cNvSpPr txBox="1"/>
          <p:nvPr/>
        </p:nvSpPr>
        <p:spPr>
          <a:xfrm rot="10800000">
            <a:off x="7327321" y="3476904"/>
            <a:ext cx="292388" cy="1967230"/>
          </a:xfrm>
          <a:prstGeom prst="rect">
            <a:avLst/>
          </a:prstGeom>
          <a:noFill/>
        </p:spPr>
        <p:txBody>
          <a:bodyPr vert="vert270" wrap="square" rtlCol="0">
            <a:spAutoFit/>
          </a:bodyPr>
          <a:lstStyle/>
          <a:p>
            <a:r>
              <a:rPr lang="de-DE" sz="700" dirty="0" err="1">
                <a:solidFill>
                  <a:schemeClr val="accent6">
                    <a:lumMod val="50000"/>
                  </a:schemeClr>
                </a:solidFill>
                <a:latin typeface="DM Sans" pitchFamily="2" charset="0"/>
                <a:cs typeface="Calibri" panose="020F0502020204030204" pitchFamily="34" charset="0"/>
              </a:rPr>
              <a:t>Plotted</a:t>
            </a:r>
            <a:r>
              <a:rPr lang="de-DE" sz="700" dirty="0">
                <a:solidFill>
                  <a:schemeClr val="accent6">
                    <a:lumMod val="50000"/>
                  </a:schemeClr>
                </a:solidFill>
                <a:latin typeface="DM Sans" pitchFamily="2" charset="0"/>
                <a:cs typeface="Calibri" panose="020F0502020204030204" pitchFamily="34" charset="0"/>
              </a:rPr>
              <a:t> </a:t>
            </a:r>
            <a:r>
              <a:rPr lang="de-DE" sz="700" dirty="0" err="1">
                <a:solidFill>
                  <a:schemeClr val="accent6">
                    <a:lumMod val="50000"/>
                  </a:schemeClr>
                </a:solidFill>
                <a:latin typeface="DM Sans" pitchFamily="2" charset="0"/>
                <a:cs typeface="Calibri" panose="020F0502020204030204" pitchFamily="34" charset="0"/>
              </a:rPr>
              <a:t>with</a:t>
            </a:r>
            <a:r>
              <a:rPr lang="de-DE" sz="700" dirty="0">
                <a:solidFill>
                  <a:schemeClr val="accent6">
                    <a:lumMod val="50000"/>
                  </a:schemeClr>
                </a:solidFill>
                <a:latin typeface="DM Sans" pitchFamily="2" charset="0"/>
                <a:cs typeface="Calibri" panose="020F0502020204030204" pitchFamily="34" charset="0"/>
              </a:rPr>
              <a:t> R</a:t>
            </a:r>
            <a:endParaRPr lang="de-DE" sz="700" dirty="0">
              <a:solidFill>
                <a:schemeClr val="bg1"/>
              </a:solidFill>
              <a:latin typeface="DM Sans" pitchFamily="2" charset="0"/>
              <a:cs typeface="Calibri" panose="020F0502020204030204" pitchFamily="34" charset="0"/>
            </a:endParaRPr>
          </a:p>
        </p:txBody>
      </p:sp>
    </p:spTree>
    <p:extLst>
      <p:ext uri="{BB962C8B-B14F-4D97-AF65-F5344CB8AC3E}">
        <p14:creationId xmlns:p14="http://schemas.microsoft.com/office/powerpoint/2010/main" val="3085758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238225" cy="461665"/>
          </a:xfrm>
          <a:prstGeom prst="rect">
            <a:avLst/>
          </a:prstGeom>
          <a:noFill/>
        </p:spPr>
        <p:txBody>
          <a:bodyPr wrap="square">
            <a:spAutoFit/>
          </a:bodyPr>
          <a:lstStyle/>
          <a:p>
            <a:r>
              <a:rPr lang="en-US" sz="2400" b="1" dirty="0">
                <a:solidFill>
                  <a:schemeClr val="bg1"/>
                </a:solidFill>
                <a:latin typeface="DM Sans" pitchFamily="2" charset="0"/>
                <a:cs typeface="Calibri Light" panose="020F0302020204030204" pitchFamily="34" charset="0"/>
              </a:rPr>
              <a:t>Planned Analysis Steps</a:t>
            </a:r>
          </a:p>
        </p:txBody>
      </p:sp>
      <p:sp>
        <p:nvSpPr>
          <p:cNvPr id="3" name="Textfeld 2">
            <a:extLst>
              <a:ext uri="{FF2B5EF4-FFF2-40B4-BE49-F238E27FC236}">
                <a16:creationId xmlns:a16="http://schemas.microsoft.com/office/drawing/2014/main" id="{B1F877CD-E2A9-BC74-8CD9-30412A4B5CA5}"/>
              </a:ext>
            </a:extLst>
          </p:cNvPr>
          <p:cNvSpPr txBox="1"/>
          <p:nvPr/>
        </p:nvSpPr>
        <p:spPr>
          <a:xfrm>
            <a:off x="353683" y="1106283"/>
            <a:ext cx="3014357" cy="3785652"/>
          </a:xfrm>
          <a:prstGeom prst="rect">
            <a:avLst/>
          </a:prstGeom>
          <a:noFill/>
          <a:ln w="19050">
            <a:noFill/>
          </a:ln>
        </p:spPr>
        <p:txBody>
          <a:bodyPr wrap="square" rtlCol="0">
            <a:spAutoFit/>
          </a:bodyPr>
          <a:lstStyle/>
          <a:p>
            <a:pPr marL="266700" lvl="2" indent="-266700">
              <a:tabLst>
                <a:tab pos="266700" algn="l"/>
              </a:tabLst>
            </a:pPr>
            <a:r>
              <a:rPr lang="en-US" sz="3200" b="1" dirty="0">
                <a:solidFill>
                  <a:schemeClr val="bg1"/>
                </a:solidFill>
                <a:latin typeface="DM Sans" pitchFamily="2" charset="0"/>
                <a:cs typeface="Calibri Light" panose="020F0302020204030204" pitchFamily="34" charset="0"/>
              </a:rPr>
              <a:t>   Part (01)</a:t>
            </a:r>
          </a:p>
          <a:p>
            <a:pPr marL="285750" lvl="2" indent="-285750">
              <a:buFont typeface="Wingdings" panose="05000000000000000000" pitchFamily="2" charset="2"/>
              <a:buChar char="Ø"/>
              <a:tabLst>
                <a:tab pos="266700" algn="l"/>
              </a:tabLst>
            </a:pPr>
            <a:r>
              <a:rPr lang="en-US" sz="1200" b="1" dirty="0">
                <a:solidFill>
                  <a:schemeClr val="bg1"/>
                </a:solidFill>
                <a:latin typeface="DM Sans" pitchFamily="2" charset="0"/>
                <a:cs typeface="Calibri Light" panose="020F0302020204030204" pitchFamily="34" charset="0"/>
              </a:rPr>
              <a:t>Data cleaning</a:t>
            </a:r>
            <a:br>
              <a:rPr lang="en-US" sz="1200" b="1" dirty="0">
                <a:solidFill>
                  <a:schemeClr val="bg1"/>
                </a:solidFill>
                <a:latin typeface="DM Sans" pitchFamily="2" charset="0"/>
                <a:cs typeface="Calibri Light" panose="020F0302020204030204" pitchFamily="34" charset="0"/>
              </a:rPr>
            </a:br>
            <a:endParaRPr lang="en-US" sz="1200" b="1" dirty="0">
              <a:solidFill>
                <a:schemeClr val="bg1"/>
              </a:solidFill>
              <a:latin typeface="DM Sans" pitchFamily="2" charset="0"/>
              <a:cs typeface="Calibri Light" panose="020F0302020204030204" pitchFamily="34" charset="0"/>
            </a:endParaRPr>
          </a:p>
          <a:p>
            <a:pPr marL="285750" indent="-285750">
              <a:buFont typeface="Wingdings" panose="05000000000000000000" pitchFamily="2" charset="2"/>
              <a:buChar char="Ø"/>
            </a:pPr>
            <a:r>
              <a:rPr lang="en-US" sz="1200" dirty="0">
                <a:solidFill>
                  <a:schemeClr val="bg1"/>
                </a:solidFill>
                <a:latin typeface="DM Sans" pitchFamily="2" charset="0"/>
                <a:cs typeface="Calibri Light" panose="020F0302020204030204" pitchFamily="34" charset="0"/>
              </a:rPr>
              <a:t>Describing the structure of the data frame using </a:t>
            </a:r>
            <a:r>
              <a:rPr lang="en-US" sz="1200" b="1" dirty="0">
                <a:solidFill>
                  <a:schemeClr val="bg1"/>
                </a:solidFill>
                <a:highlight>
                  <a:srgbClr val="FFFF85"/>
                </a:highlight>
                <a:latin typeface="DM Sans" pitchFamily="2" charset="0"/>
                <a:cs typeface="Calibri Light" panose="020F0302020204030204" pitchFamily="34" charset="0"/>
              </a:rPr>
              <a:t>descriptive statistics</a:t>
            </a:r>
            <a:br>
              <a:rPr lang="en-US" sz="1200" b="1" dirty="0">
                <a:solidFill>
                  <a:schemeClr val="bg1"/>
                </a:solidFill>
                <a:highlight>
                  <a:srgbClr val="FFFF85"/>
                </a:highlight>
                <a:latin typeface="DM Sans" pitchFamily="2" charset="0"/>
                <a:cs typeface="Calibri Light" panose="020F0302020204030204" pitchFamily="34" charset="0"/>
              </a:rPr>
            </a:br>
            <a:endParaRPr lang="en-US" sz="1200" b="1" dirty="0">
              <a:solidFill>
                <a:schemeClr val="bg1"/>
              </a:solidFill>
              <a:highlight>
                <a:srgbClr val="FFFF85"/>
              </a:highlight>
              <a:latin typeface="DM Sans" pitchFamily="2" charset="0"/>
              <a:cs typeface="Calibri Light" panose="020F0302020204030204" pitchFamily="34" charset="0"/>
            </a:endParaRPr>
          </a:p>
          <a:p>
            <a:pPr marL="285750" indent="-285750">
              <a:buFont typeface="Wingdings" panose="05000000000000000000" pitchFamily="2" charset="2"/>
              <a:buChar char="Ø"/>
            </a:pPr>
            <a:r>
              <a:rPr lang="en-US" sz="1200" b="1" dirty="0">
                <a:solidFill>
                  <a:schemeClr val="bg1"/>
                </a:solidFill>
                <a:latin typeface="DM Sans" pitchFamily="2" charset="0"/>
                <a:cs typeface="Calibri Light" panose="020F0302020204030204" pitchFamily="34" charset="0"/>
              </a:rPr>
              <a:t>Normalize </a:t>
            </a:r>
            <a:r>
              <a:rPr lang="en-US" sz="1200" dirty="0">
                <a:solidFill>
                  <a:schemeClr val="bg1"/>
                </a:solidFill>
                <a:latin typeface="DM Sans" pitchFamily="2" charset="0"/>
                <a:cs typeface="Calibri Light" panose="020F0302020204030204" pitchFamily="34" charset="0"/>
              </a:rPr>
              <a:t>amount of each protein to 100 arb. units for every replicate</a:t>
            </a:r>
            <a:br>
              <a:rPr lang="en-US" sz="1200" dirty="0">
                <a:solidFill>
                  <a:schemeClr val="bg1"/>
                </a:solidFill>
                <a:latin typeface="DM Sans" pitchFamily="2" charset="0"/>
                <a:cs typeface="Calibri Light" panose="020F0302020204030204" pitchFamily="34" charset="0"/>
              </a:rPr>
            </a:br>
            <a:endParaRPr lang="en-US" sz="1200" dirty="0">
              <a:solidFill>
                <a:schemeClr val="bg1"/>
              </a:solidFill>
              <a:latin typeface="DM Sans" pitchFamily="2" charset="0"/>
              <a:cs typeface="Calibri Light" panose="020F0302020204030204" pitchFamily="34" charset="0"/>
            </a:endParaRPr>
          </a:p>
          <a:p>
            <a:pPr marL="285750" indent="-285750">
              <a:buFont typeface="Wingdings" panose="05000000000000000000" pitchFamily="2" charset="2"/>
              <a:buChar char="Ø"/>
            </a:pPr>
            <a:r>
              <a:rPr lang="en-US" sz="1200" dirty="0">
                <a:solidFill>
                  <a:schemeClr val="bg1"/>
                </a:solidFill>
                <a:latin typeface="DM Sans" pitchFamily="2" charset="0"/>
                <a:cs typeface="Calibri Light" panose="020F0302020204030204" pitchFamily="34" charset="0"/>
              </a:rPr>
              <a:t>Assess importance of testing reproducibility</a:t>
            </a:r>
          </a:p>
          <a:p>
            <a:pPr marL="285750" indent="-285750">
              <a:buFont typeface="Wingdings" panose="05000000000000000000" pitchFamily="2" charset="2"/>
              <a:buChar char="Ø"/>
            </a:pPr>
            <a:r>
              <a:rPr lang="en-US" sz="1200" dirty="0">
                <a:solidFill>
                  <a:schemeClr val="bg1"/>
                </a:solidFill>
                <a:latin typeface="DM Sans" pitchFamily="2" charset="0"/>
                <a:cs typeface="Calibri Light" panose="020F0302020204030204" pitchFamily="34" charset="0"/>
              </a:rPr>
              <a:t>Prove </a:t>
            </a:r>
            <a:r>
              <a:rPr lang="en-US" sz="1200" b="1" dirty="0">
                <a:solidFill>
                  <a:schemeClr val="bg1"/>
                </a:solidFill>
                <a:latin typeface="DM Sans" pitchFamily="2" charset="0"/>
                <a:cs typeface="Calibri Light" panose="020F0302020204030204" pitchFamily="34" charset="0"/>
              </a:rPr>
              <a:t>reproducibility</a:t>
            </a:r>
            <a:r>
              <a:rPr lang="en-US" sz="1200" dirty="0">
                <a:solidFill>
                  <a:schemeClr val="bg1"/>
                </a:solidFill>
                <a:latin typeface="DM Sans" pitchFamily="2" charset="0"/>
                <a:cs typeface="Calibri Light" panose="020F0302020204030204" pitchFamily="34" charset="0"/>
              </a:rPr>
              <a:t> of the data via Q-Q plots and correlation between replicates</a:t>
            </a:r>
            <a:br>
              <a:rPr lang="en-US" sz="1200" dirty="0">
                <a:solidFill>
                  <a:schemeClr val="bg1"/>
                </a:solidFill>
                <a:latin typeface="DM Sans" pitchFamily="2" charset="0"/>
                <a:cs typeface="Calibri Light" panose="020F0302020204030204" pitchFamily="34" charset="0"/>
              </a:rPr>
            </a:br>
            <a:endParaRPr lang="en-US" sz="1200" dirty="0">
              <a:solidFill>
                <a:schemeClr val="bg1"/>
              </a:solidFill>
              <a:latin typeface="DM Sans" pitchFamily="2" charset="0"/>
              <a:cs typeface="Calibri Light" panose="020F0302020204030204" pitchFamily="34" charset="0"/>
            </a:endParaRPr>
          </a:p>
          <a:p>
            <a:pPr marL="285750" indent="-285750">
              <a:buFont typeface="Wingdings" panose="05000000000000000000" pitchFamily="2" charset="2"/>
              <a:buChar char="Ø"/>
            </a:pPr>
            <a:r>
              <a:rPr lang="en-US" sz="1200" dirty="0">
                <a:solidFill>
                  <a:schemeClr val="bg1"/>
                </a:solidFill>
                <a:latin typeface="DM Sans" pitchFamily="2" charset="0"/>
                <a:cs typeface="Calibri Light" panose="020F0302020204030204" pitchFamily="34" charset="0"/>
              </a:rPr>
              <a:t>Combine values of replicates using mean value</a:t>
            </a:r>
          </a:p>
          <a:p>
            <a:pPr marL="285750" indent="-285750">
              <a:buFont typeface="Wingdings" panose="05000000000000000000" pitchFamily="2" charset="2"/>
              <a:buChar char="Ø"/>
            </a:pPr>
            <a:endParaRPr lang="en-US" sz="1600" b="1" dirty="0">
              <a:solidFill>
                <a:schemeClr val="bg1"/>
              </a:solidFill>
              <a:latin typeface="DM Sans" pitchFamily="2" charset="0"/>
              <a:cs typeface="Calibri Light" panose="020F0302020204030204" pitchFamily="34" charset="0"/>
            </a:endParaRPr>
          </a:p>
        </p:txBody>
      </p:sp>
      <p:sp>
        <p:nvSpPr>
          <p:cNvPr id="20" name="Textfeld 19">
            <a:extLst>
              <a:ext uri="{FF2B5EF4-FFF2-40B4-BE49-F238E27FC236}">
                <a16:creationId xmlns:a16="http://schemas.microsoft.com/office/drawing/2014/main" id="{82AE190A-8AC2-96A5-8A1E-2B3AD4BA8F13}"/>
              </a:ext>
            </a:extLst>
          </p:cNvPr>
          <p:cNvSpPr txBox="1"/>
          <p:nvPr/>
        </p:nvSpPr>
        <p:spPr>
          <a:xfrm>
            <a:off x="4572000" y="1106283"/>
            <a:ext cx="3759847" cy="3762568"/>
          </a:xfrm>
          <a:prstGeom prst="rect">
            <a:avLst/>
          </a:prstGeom>
          <a:noFill/>
          <a:ln w="19050">
            <a:noFill/>
          </a:ln>
        </p:spPr>
        <p:txBody>
          <a:bodyPr wrap="square" rtlCol="0">
            <a:spAutoFit/>
          </a:bodyPr>
          <a:lstStyle/>
          <a:p>
            <a:r>
              <a:rPr lang="en-US" sz="3200" b="1" dirty="0">
                <a:solidFill>
                  <a:schemeClr val="bg1"/>
                </a:solidFill>
                <a:latin typeface="DM Sans" pitchFamily="2" charset="0"/>
                <a:cs typeface="Calibri Light" panose="020F0302020204030204" pitchFamily="34" charset="0"/>
              </a:rPr>
              <a:t>   Part (02)</a:t>
            </a:r>
            <a:endParaRPr lang="en-US" sz="1600" b="1" dirty="0">
              <a:solidFill>
                <a:schemeClr val="bg1"/>
              </a:solidFill>
              <a:latin typeface="DM Sans" pitchFamily="2" charset="0"/>
              <a:cs typeface="Calibri Light" panose="020F0302020204030204" pitchFamily="34" charset="0"/>
            </a:endParaRPr>
          </a:p>
          <a:p>
            <a:pPr marL="285750" indent="-285750">
              <a:buFont typeface="Wingdings" panose="05000000000000000000" pitchFamily="2" charset="2"/>
              <a:buChar char="Ø"/>
            </a:pPr>
            <a:r>
              <a:rPr lang="en-US" sz="1200" b="1" dirty="0">
                <a:solidFill>
                  <a:schemeClr val="bg1"/>
                </a:solidFill>
                <a:latin typeface="DM Sans" pitchFamily="2" charset="0"/>
                <a:cs typeface="Calibri Light" panose="020F0302020204030204" pitchFamily="34" charset="0"/>
              </a:rPr>
              <a:t>Global maxima</a:t>
            </a:r>
            <a:r>
              <a:rPr lang="en-US" sz="1200" dirty="0">
                <a:solidFill>
                  <a:schemeClr val="bg1"/>
                </a:solidFill>
                <a:latin typeface="DM Sans" pitchFamily="2" charset="0"/>
                <a:cs typeface="Calibri Light" panose="020F0302020204030204" pitchFamily="34" charset="0"/>
              </a:rPr>
              <a:t>: 	highest value across all 		fractions </a:t>
            </a:r>
            <a:br>
              <a:rPr lang="en-US" sz="1200" dirty="0">
                <a:solidFill>
                  <a:schemeClr val="bg1"/>
                </a:solidFill>
                <a:latin typeface="DM Sans" pitchFamily="2" charset="0"/>
                <a:cs typeface="Calibri Light" panose="020F0302020204030204" pitchFamily="34" charset="0"/>
              </a:rPr>
            </a:br>
            <a:endParaRPr lang="en-US" sz="1200" dirty="0">
              <a:solidFill>
                <a:schemeClr val="bg1"/>
              </a:solidFill>
              <a:latin typeface="DM Sans" pitchFamily="2" charset="0"/>
              <a:cs typeface="Calibri Light" panose="020F0302020204030204" pitchFamily="34" charset="0"/>
            </a:endParaRPr>
          </a:p>
          <a:p>
            <a:pPr marL="285750" indent="-285750">
              <a:buFont typeface="Wingdings" panose="05000000000000000000" pitchFamily="2" charset="2"/>
              <a:buChar char="Ø"/>
            </a:pPr>
            <a:r>
              <a:rPr lang="en-US" sz="1200" b="1" dirty="0">
                <a:solidFill>
                  <a:schemeClr val="bg1"/>
                </a:solidFill>
                <a:latin typeface="DM Sans" pitchFamily="2" charset="0"/>
                <a:cs typeface="Calibri Light" panose="020F0302020204030204" pitchFamily="34" charset="0"/>
              </a:rPr>
              <a:t>Local maxima</a:t>
            </a:r>
            <a:r>
              <a:rPr lang="en-US" sz="1200" dirty="0">
                <a:solidFill>
                  <a:schemeClr val="bg1"/>
                </a:solidFill>
                <a:latin typeface="DM Sans" pitchFamily="2" charset="0"/>
                <a:cs typeface="Calibri Light" panose="020F0302020204030204" pitchFamily="34" charset="0"/>
              </a:rPr>
              <a:t>:   	</a:t>
            </a:r>
            <a:r>
              <a:rPr lang="en-US" sz="1050" b="1" i="1" dirty="0">
                <a:solidFill>
                  <a:schemeClr val="bg1"/>
                </a:solidFill>
                <a:latin typeface="DM Sans" pitchFamily="2" charset="0"/>
                <a:cs typeface="Calibri Light" panose="020F0302020204030204" pitchFamily="34" charset="0"/>
              </a:rPr>
              <a:t>1.</a:t>
            </a:r>
            <a:r>
              <a:rPr lang="en-US" sz="1050" b="1" dirty="0">
                <a:solidFill>
                  <a:schemeClr val="bg1"/>
                </a:solidFill>
                <a:latin typeface="DM Sans" pitchFamily="2" charset="0"/>
                <a:cs typeface="Calibri Light" panose="020F0302020204030204" pitchFamily="34" charset="0"/>
              </a:rPr>
              <a:t> </a:t>
            </a:r>
            <a:r>
              <a:rPr lang="en-US" sz="1050" dirty="0">
                <a:solidFill>
                  <a:schemeClr val="bg1"/>
                </a:solidFill>
                <a:latin typeface="DM Sans" pitchFamily="2" charset="0"/>
                <a:cs typeface="Calibri Light" panose="020F0302020204030204" pitchFamily="34" charset="0"/>
              </a:rPr>
              <a:t>Each value of the two 		neighboring pairs must be 		lower than the local maxima 		(avoid fluctuation bias)</a:t>
            </a:r>
            <a:br>
              <a:rPr lang="en-US" sz="1050" dirty="0">
                <a:solidFill>
                  <a:schemeClr val="bg1"/>
                </a:solidFill>
                <a:latin typeface="DM Sans" pitchFamily="2" charset="0"/>
                <a:cs typeface="Calibri Light" panose="020F0302020204030204" pitchFamily="34" charset="0"/>
              </a:rPr>
            </a:br>
            <a:endParaRPr lang="en-US" sz="1050" dirty="0">
              <a:solidFill>
                <a:schemeClr val="bg1"/>
              </a:solidFill>
              <a:latin typeface="DM Sans" pitchFamily="2" charset="0"/>
              <a:cs typeface="Calibri Light" panose="020F0302020204030204" pitchFamily="34" charset="0"/>
            </a:endParaRPr>
          </a:p>
          <a:p>
            <a:pPr lvl="3"/>
            <a:r>
              <a:rPr lang="en-US" sz="1050" dirty="0">
                <a:solidFill>
                  <a:schemeClr val="bg1"/>
                </a:solidFill>
                <a:latin typeface="DM Sans" pitchFamily="2" charset="0"/>
                <a:cs typeface="Calibri Light" panose="020F0302020204030204" pitchFamily="34" charset="0"/>
              </a:rPr>
              <a:t> 		</a:t>
            </a:r>
            <a:r>
              <a:rPr lang="en-US" sz="1050" b="1" i="1" dirty="0">
                <a:solidFill>
                  <a:schemeClr val="bg1"/>
                </a:solidFill>
                <a:latin typeface="DM Sans" pitchFamily="2" charset="0"/>
                <a:cs typeface="Calibri Light" panose="020F0302020204030204" pitchFamily="34" charset="0"/>
              </a:rPr>
              <a:t>2</a:t>
            </a:r>
            <a:r>
              <a:rPr lang="en-US" sz="1050" b="1" dirty="0">
                <a:solidFill>
                  <a:schemeClr val="bg1"/>
                </a:solidFill>
                <a:latin typeface="DM Sans" pitchFamily="2" charset="0"/>
                <a:cs typeface="Calibri Light" panose="020F0302020204030204" pitchFamily="34" charset="0"/>
              </a:rPr>
              <a:t>.</a:t>
            </a:r>
            <a:r>
              <a:rPr lang="en-US" sz="1050" dirty="0">
                <a:solidFill>
                  <a:schemeClr val="bg1"/>
                </a:solidFill>
                <a:latin typeface="DM Sans" pitchFamily="2" charset="0"/>
                <a:cs typeface="Calibri Light" panose="020F0302020204030204" pitchFamily="34" charset="0"/>
              </a:rPr>
              <a:t> Value of local maxima 		must be greater than 4 % of 		total protein amount (100) 		(avoid background noise)</a:t>
            </a:r>
            <a:br>
              <a:rPr lang="en-US" sz="1050" dirty="0">
                <a:solidFill>
                  <a:schemeClr val="bg1"/>
                </a:solidFill>
                <a:latin typeface="DM Sans" pitchFamily="2" charset="0"/>
                <a:cs typeface="Calibri Light" panose="020F0302020204030204" pitchFamily="34" charset="0"/>
              </a:rPr>
            </a:br>
            <a:endParaRPr lang="en-US" sz="1050" dirty="0">
              <a:solidFill>
                <a:schemeClr val="bg1"/>
              </a:solidFill>
              <a:latin typeface="DM Sans" pitchFamily="2" charset="0"/>
              <a:cs typeface="Calibri Light" panose="020F0302020204030204" pitchFamily="34" charset="0"/>
            </a:endParaRPr>
          </a:p>
          <a:p>
            <a:pPr marL="285750" indent="-285750">
              <a:buFont typeface="Wingdings" panose="05000000000000000000" pitchFamily="2" charset="2"/>
              <a:buChar char="Ø"/>
            </a:pPr>
            <a:r>
              <a:rPr lang="en-US" sz="1200" dirty="0">
                <a:solidFill>
                  <a:schemeClr val="bg1"/>
                </a:solidFill>
                <a:latin typeface="DM Sans" pitchFamily="2" charset="0"/>
                <a:cs typeface="Calibri Light" panose="020F0302020204030204" pitchFamily="34" charset="0"/>
              </a:rPr>
              <a:t>Maxima (fraction and value) for each protein will be stored in an R object (e.g., data frame)</a:t>
            </a:r>
          </a:p>
          <a:p>
            <a:pPr marL="285750" indent="-285750">
              <a:buFont typeface="Wingdings" panose="05000000000000000000" pitchFamily="2" charset="2"/>
              <a:buChar char="Ø"/>
            </a:pPr>
            <a:r>
              <a:rPr lang="en-US" sz="1200" dirty="0">
                <a:solidFill>
                  <a:schemeClr val="bg1"/>
                </a:solidFill>
                <a:latin typeface="DM Sans" pitchFamily="2" charset="0"/>
                <a:cs typeface="Calibri Light" panose="020F0302020204030204" pitchFamily="34" charset="0"/>
              </a:rPr>
              <a:t>Criteria for maxima may change during project work</a:t>
            </a:r>
          </a:p>
          <a:p>
            <a:pPr marL="285750" indent="-285750">
              <a:buFont typeface="Wingdings" panose="05000000000000000000" pitchFamily="2" charset="2"/>
              <a:buChar char="Ø"/>
            </a:pPr>
            <a:endParaRPr lang="en-US" sz="1600" b="1" dirty="0">
              <a:solidFill>
                <a:schemeClr val="bg1"/>
              </a:solidFill>
              <a:latin typeface="DM Sans" pitchFamily="2" charset="0"/>
              <a:cs typeface="Calibri Light" panose="020F0302020204030204" pitchFamily="34" charset="0"/>
            </a:endParaRPr>
          </a:p>
        </p:txBody>
      </p:sp>
      <p:sp>
        <p:nvSpPr>
          <p:cNvPr id="22" name="Textfeld 21">
            <a:extLst>
              <a:ext uri="{FF2B5EF4-FFF2-40B4-BE49-F238E27FC236}">
                <a16:creationId xmlns:a16="http://schemas.microsoft.com/office/drawing/2014/main" id="{10B35989-1127-6F69-0035-1767F35BDF91}"/>
              </a:ext>
            </a:extLst>
          </p:cNvPr>
          <p:cNvSpPr txBox="1"/>
          <p:nvPr/>
        </p:nvSpPr>
        <p:spPr>
          <a:xfrm>
            <a:off x="3904407" y="2691332"/>
            <a:ext cx="343912" cy="307777"/>
          </a:xfrm>
          <a:prstGeom prst="rect">
            <a:avLst/>
          </a:prstGeom>
          <a:noFill/>
        </p:spPr>
        <p:txBody>
          <a:bodyPr wrap="square">
            <a:spAutoFit/>
          </a:bodyPr>
          <a:lstStyle/>
          <a:p>
            <a:r>
              <a:rPr lang="en-US" dirty="0"/>
              <a:t>▶</a:t>
            </a:r>
          </a:p>
        </p:txBody>
      </p:sp>
      <p:sp>
        <p:nvSpPr>
          <p:cNvPr id="24" name="Textfeld 23">
            <a:extLst>
              <a:ext uri="{FF2B5EF4-FFF2-40B4-BE49-F238E27FC236}">
                <a16:creationId xmlns:a16="http://schemas.microsoft.com/office/drawing/2014/main" id="{CFF23DDE-C2B3-F66C-971E-C01995AB2096}"/>
              </a:ext>
            </a:extLst>
          </p:cNvPr>
          <p:cNvSpPr txBox="1"/>
          <p:nvPr/>
        </p:nvSpPr>
        <p:spPr>
          <a:xfrm>
            <a:off x="8483572" y="2691331"/>
            <a:ext cx="343912" cy="307777"/>
          </a:xfrm>
          <a:prstGeom prst="rect">
            <a:avLst/>
          </a:prstGeom>
          <a:noFill/>
        </p:spPr>
        <p:txBody>
          <a:bodyPr wrap="square">
            <a:spAutoFit/>
          </a:bodyPr>
          <a:lstStyle/>
          <a:p>
            <a:r>
              <a:rPr lang="en-US" dirty="0"/>
              <a:t>▶</a:t>
            </a:r>
          </a:p>
        </p:txBody>
      </p:sp>
      <p:cxnSp>
        <p:nvCxnSpPr>
          <p:cNvPr id="4" name="Gerader Verbinder 3">
            <a:extLst>
              <a:ext uri="{FF2B5EF4-FFF2-40B4-BE49-F238E27FC236}">
                <a16:creationId xmlns:a16="http://schemas.microsoft.com/office/drawing/2014/main" id="{1BF3DD61-00D1-500B-0329-86449C878D25}"/>
              </a:ext>
            </a:extLst>
          </p:cNvPr>
          <p:cNvCxnSpPr>
            <a:cxnSpLocks/>
          </p:cNvCxnSpPr>
          <p:nvPr/>
        </p:nvCxnSpPr>
        <p:spPr>
          <a:xfrm flipH="1">
            <a:off x="6819900" y="2935816"/>
            <a:ext cx="8445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11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1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15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238225" cy="461665"/>
          </a:xfrm>
          <a:prstGeom prst="rect">
            <a:avLst/>
          </a:prstGeom>
          <a:noFill/>
        </p:spPr>
        <p:txBody>
          <a:bodyPr wrap="square">
            <a:spAutoFit/>
          </a:bodyPr>
          <a:lstStyle/>
          <a:p>
            <a:r>
              <a:rPr lang="en-US" sz="2400" b="1" dirty="0">
                <a:solidFill>
                  <a:schemeClr val="bg1"/>
                </a:solidFill>
                <a:latin typeface="DM Sans" pitchFamily="2" charset="0"/>
                <a:cs typeface="Calibri Light" panose="020F0302020204030204" pitchFamily="34" charset="0"/>
              </a:rPr>
              <a:t>Planned Analysis Steps</a:t>
            </a:r>
          </a:p>
        </p:txBody>
      </p:sp>
      <p:sp>
        <p:nvSpPr>
          <p:cNvPr id="3" name="Textfeld 2">
            <a:extLst>
              <a:ext uri="{FF2B5EF4-FFF2-40B4-BE49-F238E27FC236}">
                <a16:creationId xmlns:a16="http://schemas.microsoft.com/office/drawing/2014/main" id="{B1F877CD-E2A9-BC74-8CD9-30412A4B5CA5}"/>
              </a:ext>
            </a:extLst>
          </p:cNvPr>
          <p:cNvSpPr txBox="1"/>
          <p:nvPr/>
        </p:nvSpPr>
        <p:spPr>
          <a:xfrm>
            <a:off x="353683" y="1106283"/>
            <a:ext cx="3926217" cy="2062103"/>
          </a:xfrm>
          <a:prstGeom prst="rect">
            <a:avLst/>
          </a:prstGeom>
          <a:noFill/>
          <a:ln w="19050">
            <a:noFill/>
          </a:ln>
        </p:spPr>
        <p:txBody>
          <a:bodyPr wrap="square" rtlCol="0">
            <a:spAutoFit/>
          </a:bodyPr>
          <a:lstStyle/>
          <a:p>
            <a:pPr marL="266700" lvl="2" indent="-266700">
              <a:tabLst>
                <a:tab pos="266700" algn="l"/>
              </a:tabLst>
            </a:pPr>
            <a:r>
              <a:rPr lang="en-US" sz="3200" b="1" dirty="0">
                <a:solidFill>
                  <a:schemeClr val="bg1"/>
                </a:solidFill>
                <a:latin typeface="DM Sans" pitchFamily="2" charset="0"/>
                <a:cs typeface="Calibri Light" panose="020F0302020204030204" pitchFamily="34" charset="0"/>
              </a:rPr>
              <a:t>   Part (03)</a:t>
            </a:r>
            <a:endParaRPr lang="en-US" sz="1600" b="1" dirty="0">
              <a:solidFill>
                <a:schemeClr val="bg1"/>
              </a:solidFill>
              <a:latin typeface="DM Sans" pitchFamily="2" charset="0"/>
              <a:cs typeface="Calibri Light" panose="020F0302020204030204" pitchFamily="34" charset="0"/>
            </a:endParaRPr>
          </a:p>
          <a:p>
            <a:pPr marL="285750" indent="-285750">
              <a:buFont typeface="Wingdings" panose="05000000000000000000" pitchFamily="2" charset="2"/>
              <a:buChar char="Ø"/>
            </a:pPr>
            <a:r>
              <a:rPr lang="en-US" sz="1200" dirty="0">
                <a:solidFill>
                  <a:schemeClr val="bg1"/>
                </a:solidFill>
                <a:latin typeface="DM Sans" pitchFamily="2" charset="0"/>
                <a:cs typeface="Calibri Light" panose="020F0302020204030204" pitchFamily="34" charset="0"/>
              </a:rPr>
              <a:t>Evaluate differences between Ctrl and RNase condition maxima via </a:t>
            </a:r>
            <a:r>
              <a:rPr lang="en-US" sz="1200" b="1" dirty="0">
                <a:solidFill>
                  <a:schemeClr val="bg1"/>
                </a:solidFill>
                <a:highlight>
                  <a:srgbClr val="FFFF85"/>
                </a:highlight>
                <a:latin typeface="DM Sans" pitchFamily="2" charset="0"/>
                <a:cs typeface="Calibri Light" panose="020F0302020204030204" pitchFamily="34" charset="0"/>
              </a:rPr>
              <a:t>statistical tests (t-test)</a:t>
            </a:r>
            <a:r>
              <a:rPr lang="en-US" sz="1200" dirty="0">
                <a:solidFill>
                  <a:schemeClr val="bg1"/>
                </a:solidFill>
                <a:latin typeface="DM Sans" pitchFamily="2" charset="0"/>
                <a:cs typeface="Calibri Light" panose="020F0302020204030204" pitchFamily="34" charset="0"/>
              </a:rPr>
              <a:t> using the three replicates</a:t>
            </a:r>
            <a:br>
              <a:rPr lang="en-US" sz="1200" dirty="0">
                <a:solidFill>
                  <a:schemeClr val="bg1"/>
                </a:solidFill>
                <a:latin typeface="DM Sans" pitchFamily="2" charset="0"/>
                <a:cs typeface="Calibri Light" panose="020F0302020204030204" pitchFamily="34" charset="0"/>
              </a:rPr>
            </a:br>
            <a:endParaRPr lang="en-US" sz="1200" dirty="0">
              <a:solidFill>
                <a:schemeClr val="bg1"/>
              </a:solidFill>
              <a:latin typeface="DM Sans" pitchFamily="2" charset="0"/>
              <a:cs typeface="Calibri Light" panose="020F0302020204030204" pitchFamily="34" charset="0"/>
            </a:endParaRPr>
          </a:p>
          <a:p>
            <a:pPr marL="285750" indent="-285750">
              <a:buFont typeface="Wingdings" panose="05000000000000000000" pitchFamily="2" charset="2"/>
              <a:buChar char="Ø"/>
            </a:pPr>
            <a:r>
              <a:rPr lang="en-US" sz="1200" dirty="0">
                <a:solidFill>
                  <a:schemeClr val="bg1"/>
                </a:solidFill>
                <a:latin typeface="DM Sans" pitchFamily="2" charset="0"/>
                <a:cs typeface="Calibri Light" panose="020F0302020204030204" pitchFamily="34" charset="0"/>
              </a:rPr>
              <a:t>Selection criteria to identify R-</a:t>
            </a:r>
            <a:r>
              <a:rPr lang="en-US" sz="1200" dirty="0" err="1">
                <a:solidFill>
                  <a:schemeClr val="bg1"/>
                </a:solidFill>
                <a:latin typeface="DM Sans" pitchFamily="2" charset="0"/>
                <a:cs typeface="Calibri Light" panose="020F0302020204030204" pitchFamily="34" charset="0"/>
              </a:rPr>
              <a:t>DeeP</a:t>
            </a:r>
            <a:r>
              <a:rPr lang="en-US" sz="1200" dirty="0">
                <a:solidFill>
                  <a:schemeClr val="bg1"/>
                </a:solidFill>
                <a:latin typeface="DM Sans" pitchFamily="2" charset="0"/>
                <a:cs typeface="Calibri Light" panose="020F0302020204030204" pitchFamily="34" charset="0"/>
              </a:rPr>
              <a:t>:</a:t>
            </a:r>
          </a:p>
          <a:p>
            <a:endParaRPr lang="en-US" sz="1200" dirty="0">
              <a:solidFill>
                <a:schemeClr val="bg1"/>
              </a:solidFill>
              <a:latin typeface="DM Sans" pitchFamily="2" charset="0"/>
              <a:cs typeface="Calibri Light" panose="020F0302020204030204" pitchFamily="34" charset="0"/>
            </a:endParaRPr>
          </a:p>
          <a:p>
            <a:pPr lvl="1" defTabSz="269875"/>
            <a:r>
              <a:rPr lang="en-US" sz="1200" dirty="0">
                <a:solidFill>
                  <a:schemeClr val="bg1"/>
                </a:solidFill>
                <a:latin typeface="DM Sans" pitchFamily="2" charset="0"/>
                <a:cs typeface="Calibri Light" panose="020F0302020204030204" pitchFamily="34" charset="0"/>
              </a:rPr>
              <a:t>	</a:t>
            </a:r>
            <a:br>
              <a:rPr lang="en-US" sz="1200" dirty="0">
                <a:solidFill>
                  <a:schemeClr val="bg1"/>
                </a:solidFill>
                <a:latin typeface="DM Sans" pitchFamily="2" charset="0"/>
                <a:cs typeface="Calibri Light" panose="020F0302020204030204" pitchFamily="34" charset="0"/>
              </a:rPr>
            </a:br>
            <a:r>
              <a:rPr lang="en-US" sz="1200" dirty="0">
                <a:solidFill>
                  <a:schemeClr val="bg1"/>
                </a:solidFill>
                <a:latin typeface="DM Sans" pitchFamily="2" charset="0"/>
                <a:cs typeface="Calibri Light" panose="020F0302020204030204" pitchFamily="34" charset="0"/>
              </a:rPr>
              <a:t>	</a:t>
            </a:r>
          </a:p>
        </p:txBody>
      </p:sp>
      <p:sp>
        <p:nvSpPr>
          <p:cNvPr id="20" name="Textfeld 19">
            <a:extLst>
              <a:ext uri="{FF2B5EF4-FFF2-40B4-BE49-F238E27FC236}">
                <a16:creationId xmlns:a16="http://schemas.microsoft.com/office/drawing/2014/main" id="{82AE190A-8AC2-96A5-8A1E-2B3AD4BA8F13}"/>
              </a:ext>
            </a:extLst>
          </p:cNvPr>
          <p:cNvSpPr txBox="1"/>
          <p:nvPr/>
        </p:nvSpPr>
        <p:spPr>
          <a:xfrm>
            <a:off x="4717008" y="1106283"/>
            <a:ext cx="3759847" cy="1754326"/>
          </a:xfrm>
          <a:prstGeom prst="rect">
            <a:avLst/>
          </a:prstGeom>
          <a:noFill/>
          <a:ln w="19050">
            <a:noFill/>
          </a:ln>
        </p:spPr>
        <p:txBody>
          <a:bodyPr wrap="square" rtlCol="0">
            <a:spAutoFit/>
          </a:bodyPr>
          <a:lstStyle/>
          <a:p>
            <a:r>
              <a:rPr lang="en-US" sz="3200" b="1" dirty="0">
                <a:solidFill>
                  <a:schemeClr val="bg1"/>
                </a:solidFill>
                <a:latin typeface="DM Sans" pitchFamily="2" charset="0"/>
                <a:cs typeface="Calibri Light" panose="020F0302020204030204" pitchFamily="34" charset="0"/>
              </a:rPr>
              <a:t>   Part (04)</a:t>
            </a:r>
            <a:endParaRPr lang="en-US" sz="1600" b="1" dirty="0">
              <a:solidFill>
                <a:schemeClr val="bg1"/>
              </a:solidFill>
              <a:latin typeface="DM Sans" pitchFamily="2" charset="0"/>
              <a:cs typeface="Calibri Light" panose="020F0302020204030204" pitchFamily="34" charset="0"/>
            </a:endParaRPr>
          </a:p>
          <a:p>
            <a:pPr marL="285750" indent="-285750">
              <a:buFont typeface="Wingdings" panose="05000000000000000000" pitchFamily="2" charset="2"/>
              <a:buChar char="Ø"/>
            </a:pPr>
            <a:r>
              <a:rPr lang="en-US" sz="1200" dirty="0">
                <a:solidFill>
                  <a:schemeClr val="bg1"/>
                </a:solidFill>
                <a:latin typeface="DM Sans" pitchFamily="2" charset="0"/>
                <a:cs typeface="Calibri Light" panose="020F0302020204030204" pitchFamily="34" charset="0"/>
              </a:rPr>
              <a:t>Apply selection criteria to identify R-</a:t>
            </a:r>
            <a:r>
              <a:rPr lang="en-US" sz="1200" dirty="0" err="1">
                <a:solidFill>
                  <a:schemeClr val="bg1"/>
                </a:solidFill>
                <a:latin typeface="DM Sans" pitchFamily="2" charset="0"/>
                <a:cs typeface="Calibri Light" panose="020F0302020204030204" pitchFamily="34" charset="0"/>
              </a:rPr>
              <a:t>DeeP</a:t>
            </a:r>
            <a:br>
              <a:rPr lang="en-US" sz="1200" dirty="0">
                <a:solidFill>
                  <a:schemeClr val="bg1"/>
                </a:solidFill>
                <a:latin typeface="DM Sans" pitchFamily="2" charset="0"/>
                <a:cs typeface="Calibri Light" panose="020F0302020204030204" pitchFamily="34" charset="0"/>
              </a:rPr>
            </a:br>
            <a:endParaRPr lang="en-US" sz="1200" dirty="0">
              <a:solidFill>
                <a:schemeClr val="bg1"/>
              </a:solidFill>
              <a:latin typeface="DM Sans" pitchFamily="2" charset="0"/>
              <a:cs typeface="Calibri Light" panose="020F0302020204030204" pitchFamily="34" charset="0"/>
            </a:endParaRPr>
          </a:p>
          <a:p>
            <a:pPr marL="285750" indent="-285750">
              <a:buFont typeface="Wingdings" panose="05000000000000000000" pitchFamily="2" charset="2"/>
              <a:buChar char="Ø"/>
            </a:pPr>
            <a:r>
              <a:rPr lang="en-US" sz="1200" dirty="0">
                <a:solidFill>
                  <a:schemeClr val="bg1"/>
                </a:solidFill>
                <a:latin typeface="DM Sans" pitchFamily="2" charset="0"/>
                <a:cs typeface="Calibri Light" panose="020F0302020204030204" pitchFamily="34" charset="0"/>
              </a:rPr>
              <a:t>Group proteins with the same shifting behavior using</a:t>
            </a:r>
            <a:r>
              <a:rPr lang="en-US" sz="1200" b="1" dirty="0">
                <a:solidFill>
                  <a:schemeClr val="bg1"/>
                </a:solidFill>
                <a:latin typeface="DM Sans" pitchFamily="2" charset="0"/>
                <a:cs typeface="Calibri Light" panose="020F0302020204030204" pitchFamily="34" charset="0"/>
              </a:rPr>
              <a:t> </a:t>
            </a:r>
            <a:r>
              <a:rPr lang="en-US" sz="1200" b="1" dirty="0">
                <a:solidFill>
                  <a:schemeClr val="bg1"/>
                </a:solidFill>
                <a:highlight>
                  <a:srgbClr val="FFFF85"/>
                </a:highlight>
                <a:latin typeface="DM Sans" pitchFamily="2" charset="0"/>
                <a:cs typeface="Calibri Light" panose="020F0302020204030204" pitchFamily="34" charset="0"/>
              </a:rPr>
              <a:t>k-means clustering</a:t>
            </a:r>
            <a:r>
              <a:rPr lang="en-US" sz="1200" dirty="0">
                <a:solidFill>
                  <a:schemeClr val="bg1"/>
                </a:solidFill>
                <a:latin typeface="DM Sans" pitchFamily="2" charset="0"/>
                <a:cs typeface="Calibri Light" panose="020F0302020204030204" pitchFamily="34" charset="0"/>
              </a:rPr>
              <a:t> (e.g., left shift, right shift, no shift)</a:t>
            </a:r>
            <a:endParaRPr lang="en-US" sz="1050" dirty="0">
              <a:solidFill>
                <a:schemeClr val="bg1"/>
              </a:solidFill>
              <a:latin typeface="DM Sans" pitchFamily="2" charset="0"/>
              <a:cs typeface="Calibri Light" panose="020F0302020204030204" pitchFamily="34" charset="0"/>
            </a:endParaRPr>
          </a:p>
          <a:p>
            <a:endParaRPr lang="en-US" sz="1600" b="1" dirty="0">
              <a:solidFill>
                <a:schemeClr val="bg1"/>
              </a:solidFill>
              <a:latin typeface="DM Sans" pitchFamily="2" charset="0"/>
              <a:cs typeface="Calibri Light" panose="020F0302020204030204" pitchFamily="34" charset="0"/>
            </a:endParaRPr>
          </a:p>
        </p:txBody>
      </p:sp>
      <p:sp>
        <p:nvSpPr>
          <p:cNvPr id="7" name="Textfeld 6">
            <a:extLst>
              <a:ext uri="{FF2B5EF4-FFF2-40B4-BE49-F238E27FC236}">
                <a16:creationId xmlns:a16="http://schemas.microsoft.com/office/drawing/2014/main" id="{8379DE0C-E3B7-2902-BF8B-FD4C957287F0}"/>
              </a:ext>
            </a:extLst>
          </p:cNvPr>
          <p:cNvSpPr txBox="1"/>
          <p:nvPr/>
        </p:nvSpPr>
        <p:spPr>
          <a:xfrm>
            <a:off x="4717007" y="3219477"/>
            <a:ext cx="3759847" cy="1508105"/>
          </a:xfrm>
          <a:prstGeom prst="rect">
            <a:avLst/>
          </a:prstGeom>
          <a:noFill/>
          <a:ln w="19050">
            <a:noFill/>
          </a:ln>
        </p:spPr>
        <p:txBody>
          <a:bodyPr wrap="square" rtlCol="0">
            <a:spAutoFit/>
          </a:bodyPr>
          <a:lstStyle/>
          <a:p>
            <a:r>
              <a:rPr lang="en-US" sz="3200" b="1" dirty="0">
                <a:solidFill>
                  <a:schemeClr val="bg1"/>
                </a:solidFill>
                <a:latin typeface="DM Sans" pitchFamily="2" charset="0"/>
                <a:cs typeface="Calibri Light" panose="020F0302020204030204" pitchFamily="34" charset="0"/>
              </a:rPr>
              <a:t>   Part (05)</a:t>
            </a:r>
            <a:endParaRPr lang="en-US" sz="1600" b="1" dirty="0">
              <a:solidFill>
                <a:schemeClr val="bg1"/>
              </a:solidFill>
              <a:latin typeface="DM Sans" pitchFamily="2" charset="0"/>
              <a:cs typeface="Calibri Light" panose="020F0302020204030204" pitchFamily="34" charset="0"/>
            </a:endParaRPr>
          </a:p>
          <a:p>
            <a:pPr marL="285750" indent="-285750">
              <a:buFont typeface="Wingdings" panose="05000000000000000000" pitchFamily="2" charset="2"/>
              <a:buChar char="Ø"/>
            </a:pPr>
            <a:r>
              <a:rPr lang="en-US" sz="1200" dirty="0">
                <a:solidFill>
                  <a:schemeClr val="bg1"/>
                </a:solidFill>
                <a:latin typeface="DM Sans" pitchFamily="2" charset="0"/>
                <a:cs typeface="Calibri Light" panose="020F0302020204030204" pitchFamily="34" charset="0"/>
              </a:rPr>
              <a:t>Comparing results with R-</a:t>
            </a:r>
            <a:r>
              <a:rPr lang="en-US" sz="1200" dirty="0" err="1">
                <a:solidFill>
                  <a:schemeClr val="bg1"/>
                </a:solidFill>
                <a:latin typeface="DM Sans" pitchFamily="2" charset="0"/>
                <a:cs typeface="Calibri Light" panose="020F0302020204030204" pitchFamily="34" charset="0"/>
              </a:rPr>
              <a:t>DeeP</a:t>
            </a:r>
            <a:r>
              <a:rPr lang="en-US" sz="1200" dirty="0">
                <a:solidFill>
                  <a:schemeClr val="bg1"/>
                </a:solidFill>
                <a:latin typeface="DM Sans" pitchFamily="2" charset="0"/>
                <a:cs typeface="Calibri Light" panose="020F0302020204030204" pitchFamily="34" charset="0"/>
              </a:rPr>
              <a:t> or RBPs of data bases</a:t>
            </a:r>
          </a:p>
          <a:p>
            <a:pPr marL="285750" indent="-285750">
              <a:buFont typeface="Wingdings" panose="05000000000000000000" pitchFamily="2" charset="2"/>
              <a:buChar char="Ø"/>
            </a:pPr>
            <a:r>
              <a:rPr lang="en-US" sz="1200" dirty="0">
                <a:solidFill>
                  <a:schemeClr val="bg1"/>
                </a:solidFill>
                <a:latin typeface="DM Sans" pitchFamily="2" charset="0"/>
                <a:cs typeface="Calibri Light" panose="020F0302020204030204" pitchFamily="34" charset="0"/>
              </a:rPr>
              <a:t>Develop</a:t>
            </a:r>
            <a:r>
              <a:rPr lang="en-US" sz="1200" b="1" dirty="0">
                <a:solidFill>
                  <a:schemeClr val="bg1"/>
                </a:solidFill>
                <a:latin typeface="DM Sans" pitchFamily="2" charset="0"/>
                <a:cs typeface="Calibri Light" panose="020F0302020204030204" pitchFamily="34" charset="0"/>
              </a:rPr>
              <a:t> </a:t>
            </a:r>
            <a:r>
              <a:rPr lang="en-US" sz="1200" b="1" dirty="0">
                <a:solidFill>
                  <a:schemeClr val="bg1"/>
                </a:solidFill>
                <a:highlight>
                  <a:srgbClr val="FFFF85"/>
                </a:highlight>
                <a:latin typeface="DM Sans" pitchFamily="2" charset="0"/>
                <a:cs typeface="Calibri Light" panose="020F0302020204030204" pitchFamily="34" charset="0"/>
              </a:rPr>
              <a:t>linear regression model to identify R-</a:t>
            </a:r>
            <a:r>
              <a:rPr lang="en-US" sz="1200" b="1" dirty="0" err="1">
                <a:solidFill>
                  <a:schemeClr val="bg1"/>
                </a:solidFill>
                <a:highlight>
                  <a:srgbClr val="FFFF85"/>
                </a:highlight>
                <a:latin typeface="DM Sans" pitchFamily="2" charset="0"/>
                <a:cs typeface="Calibri Light" panose="020F0302020204030204" pitchFamily="34" charset="0"/>
              </a:rPr>
              <a:t>DeeP</a:t>
            </a:r>
            <a:r>
              <a:rPr lang="en-US" sz="1200" b="1" dirty="0">
                <a:solidFill>
                  <a:schemeClr val="bg1"/>
                </a:solidFill>
                <a:latin typeface="DM Sans" pitchFamily="2" charset="0"/>
                <a:cs typeface="Calibri Light" panose="020F0302020204030204" pitchFamily="34" charset="0"/>
              </a:rPr>
              <a:t> (using parameters found during analysis)</a:t>
            </a:r>
          </a:p>
        </p:txBody>
      </p:sp>
      <p:sp>
        <p:nvSpPr>
          <p:cNvPr id="8" name="Textfeld 7">
            <a:extLst>
              <a:ext uri="{FF2B5EF4-FFF2-40B4-BE49-F238E27FC236}">
                <a16:creationId xmlns:a16="http://schemas.microsoft.com/office/drawing/2014/main" id="{368E2FE3-E5DF-DB21-FE47-382B9038DB4C}"/>
              </a:ext>
            </a:extLst>
          </p:cNvPr>
          <p:cNvSpPr txBox="1"/>
          <p:nvPr/>
        </p:nvSpPr>
        <p:spPr>
          <a:xfrm>
            <a:off x="4077599" y="1952668"/>
            <a:ext cx="343912" cy="307777"/>
          </a:xfrm>
          <a:prstGeom prst="rect">
            <a:avLst/>
          </a:prstGeom>
          <a:noFill/>
        </p:spPr>
        <p:txBody>
          <a:bodyPr wrap="square">
            <a:spAutoFit/>
          </a:bodyPr>
          <a:lstStyle/>
          <a:p>
            <a:r>
              <a:rPr lang="en-US" dirty="0"/>
              <a:t>▶</a:t>
            </a:r>
          </a:p>
        </p:txBody>
      </p:sp>
      <p:sp>
        <p:nvSpPr>
          <p:cNvPr id="9" name="Textfeld 8">
            <a:extLst>
              <a:ext uri="{FF2B5EF4-FFF2-40B4-BE49-F238E27FC236}">
                <a16:creationId xmlns:a16="http://schemas.microsoft.com/office/drawing/2014/main" id="{A68FC65D-0AFB-660C-8954-F7FB16031DB2}"/>
              </a:ext>
            </a:extLst>
          </p:cNvPr>
          <p:cNvSpPr txBox="1"/>
          <p:nvPr/>
        </p:nvSpPr>
        <p:spPr>
          <a:xfrm rot="5400000">
            <a:off x="6271086" y="2811764"/>
            <a:ext cx="343912" cy="307777"/>
          </a:xfrm>
          <a:prstGeom prst="rect">
            <a:avLst/>
          </a:prstGeom>
          <a:noFill/>
        </p:spPr>
        <p:txBody>
          <a:bodyPr wrap="square">
            <a:spAutoFit/>
          </a:bodyPr>
          <a:lstStyle/>
          <a:p>
            <a:r>
              <a:rPr lang="en-US" dirty="0"/>
              <a:t>▶</a:t>
            </a:r>
          </a:p>
        </p:txBody>
      </p:sp>
      <p:sp>
        <p:nvSpPr>
          <p:cNvPr id="5" name="Textfeld 4">
            <a:extLst>
              <a:ext uri="{FF2B5EF4-FFF2-40B4-BE49-F238E27FC236}">
                <a16:creationId xmlns:a16="http://schemas.microsoft.com/office/drawing/2014/main" id="{4E8969D9-A409-4DD0-F446-30013BB50ED1}"/>
              </a:ext>
            </a:extLst>
          </p:cNvPr>
          <p:cNvSpPr txBox="1"/>
          <p:nvPr/>
        </p:nvSpPr>
        <p:spPr>
          <a:xfrm>
            <a:off x="647016" y="4065862"/>
            <a:ext cx="2013633" cy="677108"/>
          </a:xfrm>
          <a:prstGeom prst="rect">
            <a:avLst/>
          </a:prstGeom>
          <a:noFill/>
        </p:spPr>
        <p:txBody>
          <a:bodyPr wrap="square" rtlCol="0">
            <a:spAutoFit/>
          </a:bodyPr>
          <a:lstStyle/>
          <a:p>
            <a:pPr>
              <a:tabLst>
                <a:tab pos="266700" algn="l"/>
              </a:tabLst>
            </a:pPr>
            <a:r>
              <a:rPr lang="en-US" sz="2400" dirty="0">
                <a:solidFill>
                  <a:srgbClr val="FFFF85"/>
                </a:solidFill>
              </a:rPr>
              <a:t>■</a:t>
            </a:r>
            <a:r>
              <a:rPr lang="en-US" sz="2400" dirty="0"/>
              <a:t> </a:t>
            </a:r>
            <a:r>
              <a:rPr lang="en-US" dirty="0">
                <a:solidFill>
                  <a:schemeClr val="bg1"/>
                </a:solidFill>
                <a:latin typeface="DM Sans" pitchFamily="2" charset="0"/>
                <a:cs typeface="Calibri Light" panose="020F0302020204030204" pitchFamily="34" charset="0"/>
              </a:rPr>
              <a:t>Coverage of 	      	the four </a:t>
            </a:r>
            <a:r>
              <a:rPr lang="en-US" i="1" dirty="0">
                <a:solidFill>
                  <a:schemeClr val="bg1"/>
                </a:solidFill>
                <a:latin typeface="DM Sans" pitchFamily="2" charset="0"/>
                <a:cs typeface="Calibri Light" panose="020F0302020204030204" pitchFamily="34" charset="0"/>
              </a:rPr>
              <a:t>MUSTs </a:t>
            </a:r>
            <a:endParaRPr lang="en-US" i="1" dirty="0">
              <a:highlight>
                <a:srgbClr val="FFFF85"/>
              </a:highlight>
            </a:endParaRPr>
          </a:p>
        </p:txBody>
      </p:sp>
      <p:graphicFrame>
        <p:nvGraphicFramePr>
          <p:cNvPr id="6" name="Tabelle 10">
            <a:extLst>
              <a:ext uri="{FF2B5EF4-FFF2-40B4-BE49-F238E27FC236}">
                <a16:creationId xmlns:a16="http://schemas.microsoft.com/office/drawing/2014/main" id="{25750838-C318-7D6B-3CBE-E0C31B5D2E17}"/>
              </a:ext>
            </a:extLst>
          </p:cNvPr>
          <p:cNvGraphicFramePr>
            <a:graphicFrameLocks noGrp="1"/>
          </p:cNvGraphicFramePr>
          <p:nvPr>
            <p:extLst>
              <p:ext uri="{D42A27DB-BD31-4B8C-83A1-F6EECF244321}">
                <p14:modId xmlns:p14="http://schemas.microsoft.com/office/powerpoint/2010/main" val="467065290"/>
              </p:ext>
            </p:extLst>
          </p:nvPr>
        </p:nvGraphicFramePr>
        <p:xfrm>
          <a:off x="756289" y="2666658"/>
          <a:ext cx="3231511" cy="677252"/>
        </p:xfrm>
        <a:graphic>
          <a:graphicData uri="http://schemas.openxmlformats.org/drawingml/2006/table">
            <a:tbl>
              <a:tblPr firstRow="1" bandRow="1">
                <a:tableStyleId>{70AB16BB-AEA0-4CA2-814A-0FCAEDB63BED}</a:tableStyleId>
              </a:tblPr>
              <a:tblGrid>
                <a:gridCol w="182725">
                  <a:extLst>
                    <a:ext uri="{9D8B030D-6E8A-4147-A177-3AD203B41FA5}">
                      <a16:colId xmlns:a16="http://schemas.microsoft.com/office/drawing/2014/main" val="2883577744"/>
                    </a:ext>
                  </a:extLst>
                </a:gridCol>
                <a:gridCol w="3048786">
                  <a:extLst>
                    <a:ext uri="{9D8B030D-6E8A-4147-A177-3AD203B41FA5}">
                      <a16:colId xmlns:a16="http://schemas.microsoft.com/office/drawing/2014/main" val="2925878781"/>
                    </a:ext>
                  </a:extLst>
                </a:gridCol>
              </a:tblGrid>
              <a:tr h="197192">
                <a:tc>
                  <a:txBody>
                    <a:bodyPr/>
                    <a:lstStyle/>
                    <a:p>
                      <a:r>
                        <a:rPr lang="en-US" sz="1050" b="1" i="1" dirty="0">
                          <a:latin typeface="DM Sans" pitchFamily="2" charset="0"/>
                        </a:rPr>
                        <a:t> 1.</a:t>
                      </a: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050" dirty="0">
                          <a:solidFill>
                            <a:schemeClr val="bg1"/>
                          </a:solidFill>
                          <a:latin typeface="DM Sans" pitchFamily="2" charset="0"/>
                          <a:cs typeface="Calibri Light" panose="020F0302020204030204" pitchFamily="34" charset="0"/>
                        </a:rPr>
                        <a:t>Shift of maxima &gt; 1 fraction</a:t>
                      </a:r>
                      <a:endParaRPr lang="en-US" sz="1050" dirty="0">
                        <a:latin typeface="DM Sans"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52258029"/>
                  </a:ext>
                </a:extLst>
              </a:tr>
              <a:tr h="459217">
                <a:tc>
                  <a:txBody>
                    <a:bodyPr/>
                    <a:lstStyle/>
                    <a:p>
                      <a:r>
                        <a:rPr lang="en-US" sz="1050" b="1" i="1" dirty="0">
                          <a:latin typeface="DM Sans" pitchFamily="2" charset="0"/>
                        </a:rPr>
                        <a:t>2.</a:t>
                      </a: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050" dirty="0">
                          <a:solidFill>
                            <a:schemeClr val="bg1"/>
                          </a:solidFill>
                          <a:latin typeface="DM Sans" pitchFamily="2" charset="0"/>
                          <a:cs typeface="Calibri Light" panose="020F0302020204030204" pitchFamily="34" charset="0"/>
                        </a:rPr>
                        <a:t>Significant difference of protein amount at the position of the maxima between Ctrl and RNase condition</a:t>
                      </a:r>
                      <a:endParaRPr lang="en-US" sz="1050" dirty="0">
                        <a:latin typeface="DM Sans" pitchFamily="2" charset="0"/>
                      </a:endParaRPr>
                    </a:p>
                  </a:txBody>
                  <a:tcPr marL="0" marR="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47218260"/>
                  </a:ext>
                </a:extLst>
              </a:tr>
            </a:tbl>
          </a:graphicData>
        </a:graphic>
      </p:graphicFrame>
    </p:spTree>
    <p:extLst>
      <p:ext uri="{BB962C8B-B14F-4D97-AF65-F5344CB8AC3E}">
        <p14:creationId xmlns:p14="http://schemas.microsoft.com/office/powerpoint/2010/main" val="16597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15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383917"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Why </a:t>
            </a:r>
            <a:r>
              <a:rPr lang="en-US" sz="2400" b="1" dirty="0">
                <a:solidFill>
                  <a:schemeClr val="bg1"/>
                </a:solidFill>
                <a:latin typeface="DM Sans" pitchFamily="2" charset="0"/>
                <a:cs typeface="Calibri Light" panose="020F0302020204030204" pitchFamily="34" charset="0"/>
              </a:rPr>
              <a:t>Bother</a:t>
            </a:r>
            <a:r>
              <a:rPr lang="de-DE" sz="2400" b="1" dirty="0">
                <a:solidFill>
                  <a:schemeClr val="bg1"/>
                </a:solidFill>
                <a:latin typeface="DM Sans" pitchFamily="2" charset="0"/>
                <a:cs typeface="Calibri Light" panose="020F0302020204030204" pitchFamily="34" charset="0"/>
              </a:rPr>
              <a:t> About RNA-dependent Proteins (R-</a:t>
            </a:r>
            <a:r>
              <a:rPr lang="de-DE" sz="2400" b="1" dirty="0" err="1">
                <a:solidFill>
                  <a:schemeClr val="bg1"/>
                </a:solidFill>
                <a:latin typeface="DM Sans" pitchFamily="2" charset="0"/>
                <a:cs typeface="Calibri Light" panose="020F0302020204030204" pitchFamily="34" charset="0"/>
              </a:rPr>
              <a:t>DeeP</a:t>
            </a:r>
            <a:r>
              <a:rPr lang="de-DE" sz="2400" b="1" dirty="0">
                <a:solidFill>
                  <a:schemeClr val="bg1"/>
                </a:solidFill>
                <a:latin typeface="DM Sans" pitchFamily="2" charset="0"/>
                <a:cs typeface="Calibri Light" panose="020F0302020204030204" pitchFamily="34" charset="0"/>
              </a:rPr>
              <a:t>)?</a:t>
            </a:r>
          </a:p>
        </p:txBody>
      </p:sp>
      <p:sp>
        <p:nvSpPr>
          <p:cNvPr id="6" name="Textfeld 5">
            <a:extLst>
              <a:ext uri="{FF2B5EF4-FFF2-40B4-BE49-F238E27FC236}">
                <a16:creationId xmlns:a16="http://schemas.microsoft.com/office/drawing/2014/main" id="{6A88D783-8B01-E438-264B-9A3E64B34FCF}"/>
              </a:ext>
            </a:extLst>
          </p:cNvPr>
          <p:cNvSpPr txBox="1"/>
          <p:nvPr/>
        </p:nvSpPr>
        <p:spPr>
          <a:xfrm>
            <a:off x="5979663" y="1855198"/>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eIF2B</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Leukoencephalopathy</a:t>
            </a:r>
            <a:endParaRPr lang="en-US" sz="2400" dirty="0">
              <a:solidFill>
                <a:schemeClr val="bg1"/>
              </a:solidFill>
              <a:latin typeface="DM Sans" pitchFamily="2" charset="0"/>
              <a:cs typeface="Calibri Light" panose="020F0302020204030204" pitchFamily="34" charset="0"/>
            </a:endParaRPr>
          </a:p>
        </p:txBody>
      </p:sp>
      <p:sp>
        <p:nvSpPr>
          <p:cNvPr id="7" name="Textfeld 6">
            <a:extLst>
              <a:ext uri="{FF2B5EF4-FFF2-40B4-BE49-F238E27FC236}">
                <a16:creationId xmlns:a16="http://schemas.microsoft.com/office/drawing/2014/main" id="{5A5B71B8-5B62-C46F-B55F-354613681AE1}"/>
              </a:ext>
            </a:extLst>
          </p:cNvPr>
          <p:cNvSpPr txBox="1"/>
          <p:nvPr/>
        </p:nvSpPr>
        <p:spPr>
          <a:xfrm>
            <a:off x="353933" y="2960389"/>
            <a:ext cx="3519137" cy="769441"/>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KHDRBS1</a:t>
            </a:r>
            <a:r>
              <a:rPr lang="en-US" sz="1600" b="1" baseline="30000" dirty="0">
                <a:solidFill>
                  <a:schemeClr val="bg1"/>
                </a:solidFill>
                <a:latin typeface="DM Sans" pitchFamily="2" charset="0"/>
                <a:cs typeface="Calibri Light" panose="020F0302020204030204" pitchFamily="34" charset="0"/>
              </a:rPr>
              <a:t>[1]</a:t>
            </a:r>
            <a:r>
              <a:rPr lang="en-US" sz="1600" b="1" dirty="0">
                <a:solidFill>
                  <a:schemeClr val="bg1"/>
                </a:solidFill>
                <a:latin typeface="DM Sans" pitchFamily="2" charset="0"/>
                <a:cs typeface="Calibri Light" panose="020F0302020204030204" pitchFamily="34" charset="0"/>
              </a:rPr>
              <a:t>, ELAV1</a:t>
            </a:r>
            <a:r>
              <a:rPr lang="en-US" sz="1600" b="1" baseline="30000" dirty="0">
                <a:solidFill>
                  <a:schemeClr val="bg1"/>
                </a:solidFill>
                <a:latin typeface="DM Sans" pitchFamily="2" charset="0"/>
                <a:cs typeface="Calibri Light" panose="020F0302020204030204" pitchFamily="34" charset="0"/>
              </a:rPr>
              <a:t>[2]</a:t>
            </a:r>
            <a:r>
              <a:rPr lang="en-US" sz="1600" b="1" dirty="0">
                <a:solidFill>
                  <a:schemeClr val="bg1"/>
                </a:solidFill>
                <a:latin typeface="DM Sans" pitchFamily="2" charset="0"/>
                <a:cs typeface="Calibri Light" panose="020F0302020204030204" pitchFamily="34" charset="0"/>
              </a:rPr>
              <a:t>, FXR1</a:t>
            </a:r>
            <a:r>
              <a:rPr lang="en-US" sz="1600" b="1" baseline="30000" dirty="0">
                <a:solidFill>
                  <a:schemeClr val="bg1"/>
                </a:solidFill>
                <a:latin typeface="DM Sans" pitchFamily="2" charset="0"/>
                <a:cs typeface="Calibri Light" panose="020F0302020204030204" pitchFamily="34" charset="0"/>
              </a:rPr>
              <a:t>[3]</a:t>
            </a:r>
            <a:r>
              <a:rPr lang="en-US" sz="1600" b="1" dirty="0">
                <a:solidFill>
                  <a:schemeClr val="bg1"/>
                </a:solidFill>
                <a:latin typeface="DM Sans" pitchFamily="2" charset="0"/>
                <a:cs typeface="Calibri Light" panose="020F0302020204030204" pitchFamily="34" charset="0"/>
              </a:rPr>
              <a:t>, UHMK1</a:t>
            </a:r>
            <a:r>
              <a:rPr lang="en-US" sz="1600" b="1" baseline="30000" dirty="0">
                <a:solidFill>
                  <a:schemeClr val="bg1"/>
                </a:solidFill>
                <a:latin typeface="DM Sans" pitchFamily="2" charset="0"/>
                <a:cs typeface="Calibri Light" panose="020F0302020204030204" pitchFamily="34" charset="0"/>
              </a:rPr>
              <a:t>[4]</a:t>
            </a:r>
            <a:r>
              <a:rPr lang="en-US" sz="1600" b="1" dirty="0">
                <a:solidFill>
                  <a:schemeClr val="bg1"/>
                </a:solidFill>
                <a:latin typeface="DM Sans" pitchFamily="2" charset="0"/>
                <a:cs typeface="Calibri Light" panose="020F0302020204030204" pitchFamily="34" charset="0"/>
              </a:rPr>
              <a:t>, PATL2, DUS1L</a:t>
            </a:r>
            <a:r>
              <a:rPr lang="en-US" sz="1600" b="1" baseline="30000" dirty="0">
                <a:solidFill>
                  <a:schemeClr val="bg1"/>
                </a:solidFill>
                <a:latin typeface="DM Sans" pitchFamily="2" charset="0"/>
                <a:cs typeface="Calibri Light" panose="020F0302020204030204" pitchFamily="34" charset="0"/>
              </a:rPr>
              <a:t>[5]</a:t>
            </a:r>
          </a:p>
          <a:p>
            <a:r>
              <a:rPr lang="en-US" sz="1200" dirty="0">
                <a:solidFill>
                  <a:schemeClr val="bg1"/>
                </a:solidFill>
                <a:latin typeface="DM Sans" pitchFamily="2" charset="0"/>
                <a:cs typeface="Calibri Light" panose="020F0302020204030204" pitchFamily="34" charset="0"/>
              </a:rPr>
              <a:t>Cancer</a:t>
            </a:r>
          </a:p>
        </p:txBody>
      </p:sp>
      <p:sp>
        <p:nvSpPr>
          <p:cNvPr id="9" name="Textfeld 8">
            <a:extLst>
              <a:ext uri="{FF2B5EF4-FFF2-40B4-BE49-F238E27FC236}">
                <a16:creationId xmlns:a16="http://schemas.microsoft.com/office/drawing/2014/main" id="{F25FAA69-25D2-8C56-F87F-2F88EF1B52DA}"/>
              </a:ext>
            </a:extLst>
          </p:cNvPr>
          <p:cNvSpPr txBox="1"/>
          <p:nvPr/>
        </p:nvSpPr>
        <p:spPr>
          <a:xfrm>
            <a:off x="5974993" y="3729830"/>
            <a:ext cx="30226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IRP1</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Hyperferritinemia-cataract syndrome</a:t>
            </a:r>
            <a:endParaRPr lang="en-US" sz="1200" dirty="0">
              <a:solidFill>
                <a:schemeClr val="bg1"/>
              </a:solidFill>
              <a:latin typeface="DM Sans" pitchFamily="2" charset="0"/>
              <a:cs typeface="Calibri Light" panose="020F0302020204030204" pitchFamily="34" charset="0"/>
              <a:hlinkClick r:id="rId3">
                <a:extLst>
                  <a:ext uri="{A12FA001-AC4F-418D-AE19-62706E023703}">
                    <ahyp:hlinkClr xmlns:ahyp="http://schemas.microsoft.com/office/drawing/2018/hyperlinkcolor" val="tx"/>
                  </a:ext>
                </a:extLst>
              </a:hlinkClick>
            </a:endParaRPr>
          </a:p>
        </p:txBody>
      </p:sp>
      <p:sp>
        <p:nvSpPr>
          <p:cNvPr id="11" name="Textfeld 10">
            <a:extLst>
              <a:ext uri="{FF2B5EF4-FFF2-40B4-BE49-F238E27FC236}">
                <a16:creationId xmlns:a16="http://schemas.microsoft.com/office/drawing/2014/main" id="{3565098F-1791-1E54-F445-4E2B5C9790D7}"/>
              </a:ext>
            </a:extLst>
          </p:cNvPr>
          <p:cNvSpPr txBox="1"/>
          <p:nvPr/>
        </p:nvSpPr>
        <p:spPr>
          <a:xfrm>
            <a:off x="5979663" y="3130824"/>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APP</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Alzheimer’s Disease</a:t>
            </a:r>
            <a:endParaRPr lang="en-US" sz="2400" dirty="0">
              <a:solidFill>
                <a:schemeClr val="bg1"/>
              </a:solidFill>
              <a:latin typeface="DM Sans" pitchFamily="2" charset="0"/>
              <a:cs typeface="Calibri Light" panose="020F0302020204030204" pitchFamily="34" charset="0"/>
            </a:endParaRPr>
          </a:p>
        </p:txBody>
      </p:sp>
      <p:sp>
        <p:nvSpPr>
          <p:cNvPr id="12" name="Textfeld 11">
            <a:extLst>
              <a:ext uri="{FF2B5EF4-FFF2-40B4-BE49-F238E27FC236}">
                <a16:creationId xmlns:a16="http://schemas.microsoft.com/office/drawing/2014/main" id="{E316DA12-7053-DD76-3A84-1D76805C55FA}"/>
              </a:ext>
            </a:extLst>
          </p:cNvPr>
          <p:cNvSpPr txBox="1"/>
          <p:nvPr/>
        </p:nvSpPr>
        <p:spPr>
          <a:xfrm>
            <a:off x="353683" y="4371412"/>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DKC1</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Dyskeratosis congenita</a:t>
            </a:r>
            <a:endParaRPr lang="en-US" sz="2400" dirty="0">
              <a:solidFill>
                <a:schemeClr val="bg1"/>
              </a:solidFill>
              <a:latin typeface="DM Sans" pitchFamily="2" charset="0"/>
              <a:cs typeface="Calibri Light" panose="020F0302020204030204" pitchFamily="34" charset="0"/>
            </a:endParaRPr>
          </a:p>
        </p:txBody>
      </p:sp>
      <p:sp>
        <p:nvSpPr>
          <p:cNvPr id="14" name="Textfeld 13">
            <a:extLst>
              <a:ext uri="{FF2B5EF4-FFF2-40B4-BE49-F238E27FC236}">
                <a16:creationId xmlns:a16="http://schemas.microsoft.com/office/drawing/2014/main" id="{B255CC3B-4617-A821-3004-8733CA49450D}"/>
              </a:ext>
            </a:extLst>
          </p:cNvPr>
          <p:cNvSpPr txBox="1"/>
          <p:nvPr/>
        </p:nvSpPr>
        <p:spPr>
          <a:xfrm>
            <a:off x="353683" y="2410490"/>
            <a:ext cx="2203093"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RBFOX2</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Diabetic cardiomyopathy</a:t>
            </a:r>
          </a:p>
        </p:txBody>
      </p:sp>
      <p:sp>
        <p:nvSpPr>
          <p:cNvPr id="15" name="Textfeld 14">
            <a:extLst>
              <a:ext uri="{FF2B5EF4-FFF2-40B4-BE49-F238E27FC236}">
                <a16:creationId xmlns:a16="http://schemas.microsoft.com/office/drawing/2014/main" id="{A12395AF-816E-4AF7-3114-79F133F3FFEA}"/>
              </a:ext>
            </a:extLst>
          </p:cNvPr>
          <p:cNvSpPr txBox="1"/>
          <p:nvPr/>
        </p:nvSpPr>
        <p:spPr>
          <a:xfrm>
            <a:off x="353683" y="1863383"/>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TTP</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Atherosclerosis</a:t>
            </a:r>
          </a:p>
        </p:txBody>
      </p:sp>
      <p:sp>
        <p:nvSpPr>
          <p:cNvPr id="17" name="Textfeld 16">
            <a:extLst>
              <a:ext uri="{FF2B5EF4-FFF2-40B4-BE49-F238E27FC236}">
                <a16:creationId xmlns:a16="http://schemas.microsoft.com/office/drawing/2014/main" id="{E088EB08-788E-15F8-5528-CD5921F2E275}"/>
              </a:ext>
            </a:extLst>
          </p:cNvPr>
          <p:cNvSpPr txBox="1"/>
          <p:nvPr/>
        </p:nvSpPr>
        <p:spPr>
          <a:xfrm>
            <a:off x="353683" y="1305399"/>
            <a:ext cx="3487125"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ATXN2, hnRNPA1, MATR3, TIA-1</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Amyotrophic lateral sclerosis (ALS)</a:t>
            </a:r>
          </a:p>
        </p:txBody>
      </p:sp>
      <p:sp>
        <p:nvSpPr>
          <p:cNvPr id="18" name="Textfeld 17">
            <a:extLst>
              <a:ext uri="{FF2B5EF4-FFF2-40B4-BE49-F238E27FC236}">
                <a16:creationId xmlns:a16="http://schemas.microsoft.com/office/drawing/2014/main" id="{273E90D7-DC24-453A-DF6E-7ADD99AE7DF9}"/>
              </a:ext>
            </a:extLst>
          </p:cNvPr>
          <p:cNvSpPr txBox="1"/>
          <p:nvPr/>
        </p:nvSpPr>
        <p:spPr>
          <a:xfrm>
            <a:off x="5979663" y="1217385"/>
            <a:ext cx="30226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TTP, FUS, EWS, TAF15</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Frontotemporal Lobar Dementia (FTLD)</a:t>
            </a:r>
          </a:p>
        </p:txBody>
      </p:sp>
      <p:sp>
        <p:nvSpPr>
          <p:cNvPr id="19" name="Textfeld 18">
            <a:extLst>
              <a:ext uri="{FF2B5EF4-FFF2-40B4-BE49-F238E27FC236}">
                <a16:creationId xmlns:a16="http://schemas.microsoft.com/office/drawing/2014/main" id="{D9D8FD90-51C1-3CCE-6C0C-ABE517A9E6F2}"/>
              </a:ext>
            </a:extLst>
          </p:cNvPr>
          <p:cNvSpPr txBox="1"/>
          <p:nvPr/>
        </p:nvSpPr>
        <p:spPr>
          <a:xfrm>
            <a:off x="353683" y="3729830"/>
            <a:ext cx="1869374"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FMRP</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Fragile X Syndrome</a:t>
            </a:r>
          </a:p>
        </p:txBody>
      </p:sp>
      <p:sp>
        <p:nvSpPr>
          <p:cNvPr id="21" name="Textfeld 20">
            <a:extLst>
              <a:ext uri="{FF2B5EF4-FFF2-40B4-BE49-F238E27FC236}">
                <a16:creationId xmlns:a16="http://schemas.microsoft.com/office/drawing/2014/main" id="{28EA6AA9-2516-8CBB-F94A-C4FDB78F45BF}"/>
              </a:ext>
            </a:extLst>
          </p:cNvPr>
          <p:cNvSpPr txBox="1"/>
          <p:nvPr/>
        </p:nvSpPr>
        <p:spPr>
          <a:xfrm>
            <a:off x="5979663" y="2493011"/>
            <a:ext cx="2378515"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SMN</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Spinal Muscular Atrophy (SMA)</a:t>
            </a:r>
          </a:p>
        </p:txBody>
      </p:sp>
      <p:sp>
        <p:nvSpPr>
          <p:cNvPr id="23" name="Textfeld 22">
            <a:extLst>
              <a:ext uri="{FF2B5EF4-FFF2-40B4-BE49-F238E27FC236}">
                <a16:creationId xmlns:a16="http://schemas.microsoft.com/office/drawing/2014/main" id="{105EF158-40B1-C99B-EC91-4514EB0E7C99}"/>
              </a:ext>
            </a:extLst>
          </p:cNvPr>
          <p:cNvSpPr txBox="1"/>
          <p:nvPr/>
        </p:nvSpPr>
        <p:spPr>
          <a:xfrm>
            <a:off x="3644342" y="2057197"/>
            <a:ext cx="1855315" cy="1569660"/>
          </a:xfrm>
          <a:prstGeom prst="rect">
            <a:avLst/>
          </a:prstGeom>
          <a:noFill/>
          <a:ln w="19050">
            <a:solidFill>
              <a:schemeClr val="bg1"/>
            </a:solidFill>
          </a:ln>
        </p:spPr>
        <p:txBody>
          <a:bodyPr wrap="square" rtlCol="0">
            <a:spAutoFit/>
          </a:bodyPr>
          <a:lstStyle/>
          <a:p>
            <a:r>
              <a:rPr lang="en-US" sz="1600" b="1" dirty="0">
                <a:solidFill>
                  <a:schemeClr val="bg1"/>
                </a:solidFill>
                <a:latin typeface="DM Sans" pitchFamily="2" charset="0"/>
                <a:cs typeface="Calibri Light" panose="020F0302020204030204" pitchFamily="34" charset="0"/>
              </a:rPr>
              <a:t>(Selection of) RBPs Whose Malfunction Has Been Associated With Human Diseases</a:t>
            </a:r>
          </a:p>
        </p:txBody>
      </p:sp>
    </p:spTree>
    <p:extLst>
      <p:ext uri="{BB962C8B-B14F-4D97-AF65-F5344CB8AC3E}">
        <p14:creationId xmlns:p14="http://schemas.microsoft.com/office/powerpoint/2010/main" val="841243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238225" cy="461665"/>
          </a:xfrm>
          <a:prstGeom prst="rect">
            <a:avLst/>
          </a:prstGeom>
          <a:noFill/>
        </p:spPr>
        <p:txBody>
          <a:bodyPr wrap="square">
            <a:spAutoFit/>
          </a:bodyPr>
          <a:lstStyle/>
          <a:p>
            <a:r>
              <a:rPr lang="en-US" sz="2400" b="1" dirty="0">
                <a:solidFill>
                  <a:schemeClr val="bg1"/>
                </a:solidFill>
                <a:latin typeface="DM Sans" pitchFamily="2" charset="0"/>
                <a:cs typeface="Calibri Light" panose="020F0302020204030204" pitchFamily="34" charset="0"/>
              </a:rPr>
              <a:t>Timeline, Milestones and Deliverables</a:t>
            </a:r>
          </a:p>
        </p:txBody>
      </p:sp>
      <p:cxnSp>
        <p:nvCxnSpPr>
          <p:cNvPr id="4" name="Gerader Verbinder 3">
            <a:extLst>
              <a:ext uri="{FF2B5EF4-FFF2-40B4-BE49-F238E27FC236}">
                <a16:creationId xmlns:a16="http://schemas.microsoft.com/office/drawing/2014/main" id="{41EBF59B-1E2B-5885-9137-1B9E7E628DE9}"/>
              </a:ext>
            </a:extLst>
          </p:cNvPr>
          <p:cNvCxnSpPr>
            <a:cxnSpLocks/>
          </p:cNvCxnSpPr>
          <p:nvPr/>
        </p:nvCxnSpPr>
        <p:spPr>
          <a:xfrm>
            <a:off x="-242761" y="2571750"/>
            <a:ext cx="962952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 name="Gruppieren 5">
            <a:extLst>
              <a:ext uri="{FF2B5EF4-FFF2-40B4-BE49-F238E27FC236}">
                <a16:creationId xmlns:a16="http://schemas.microsoft.com/office/drawing/2014/main" id="{8C40CA68-0C92-CF7B-FB6E-122A2D362EE9}"/>
              </a:ext>
            </a:extLst>
          </p:cNvPr>
          <p:cNvGrpSpPr>
            <a:grpSpLocks noChangeAspect="1"/>
          </p:cNvGrpSpPr>
          <p:nvPr/>
        </p:nvGrpSpPr>
        <p:grpSpPr>
          <a:xfrm>
            <a:off x="442715" y="2524191"/>
            <a:ext cx="95118" cy="95118"/>
            <a:chOff x="2879725" y="2034249"/>
            <a:chExt cx="125411" cy="125411"/>
          </a:xfrm>
        </p:grpSpPr>
        <p:sp>
          <p:nvSpPr>
            <p:cNvPr id="5" name="Ellipse 4">
              <a:extLst>
                <a:ext uri="{FF2B5EF4-FFF2-40B4-BE49-F238E27FC236}">
                  <a16:creationId xmlns:a16="http://schemas.microsoft.com/office/drawing/2014/main" id="{E48D0B08-3A4B-BE2E-5C08-71FEC82A9C97}"/>
                </a:ext>
              </a:extLst>
            </p:cNvPr>
            <p:cNvSpPr>
              <a:spLocks noChangeAspect="1"/>
            </p:cNvSpPr>
            <p:nvPr/>
          </p:nvSpPr>
          <p:spPr>
            <a:xfrm>
              <a:off x="2890838" y="2044435"/>
              <a:ext cx="103187" cy="105040"/>
            </a:xfrm>
            <a:prstGeom prst="ellipse">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llipse 2">
              <a:extLst>
                <a:ext uri="{FF2B5EF4-FFF2-40B4-BE49-F238E27FC236}">
                  <a16:creationId xmlns:a16="http://schemas.microsoft.com/office/drawing/2014/main" id="{0BA692F1-8370-1935-3C70-E6BAA36AD608}"/>
                </a:ext>
              </a:extLst>
            </p:cNvPr>
            <p:cNvSpPr>
              <a:spLocks noChangeAspect="1"/>
            </p:cNvSpPr>
            <p:nvPr/>
          </p:nvSpPr>
          <p:spPr>
            <a:xfrm>
              <a:off x="2879725" y="2034249"/>
              <a:ext cx="125411" cy="12541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feld 7">
            <a:extLst>
              <a:ext uri="{FF2B5EF4-FFF2-40B4-BE49-F238E27FC236}">
                <a16:creationId xmlns:a16="http://schemas.microsoft.com/office/drawing/2014/main" id="{F77E2EF4-016D-4EA8-5ECB-F80738506008}"/>
              </a:ext>
            </a:extLst>
          </p:cNvPr>
          <p:cNvSpPr txBox="1"/>
          <p:nvPr/>
        </p:nvSpPr>
        <p:spPr>
          <a:xfrm>
            <a:off x="224293" y="2666868"/>
            <a:ext cx="724525" cy="276999"/>
          </a:xfrm>
          <a:prstGeom prst="rect">
            <a:avLst/>
          </a:prstGeom>
          <a:noFill/>
        </p:spPr>
        <p:txBody>
          <a:bodyPr wrap="square" rtlCol="0">
            <a:spAutoFit/>
          </a:bodyPr>
          <a:lstStyle/>
          <a:p>
            <a:r>
              <a:rPr lang="en-US" sz="1200" dirty="0">
                <a:solidFill>
                  <a:schemeClr val="bg1"/>
                </a:solidFill>
                <a:latin typeface="DM Sans" pitchFamily="2" charset="0"/>
                <a:cs typeface="Calibri Light" panose="020F0302020204030204" pitchFamily="34" charset="0"/>
              </a:rPr>
              <a:t>17.05.</a:t>
            </a:r>
          </a:p>
        </p:txBody>
      </p:sp>
      <p:sp>
        <p:nvSpPr>
          <p:cNvPr id="11" name="Textfeld 10">
            <a:extLst>
              <a:ext uri="{FF2B5EF4-FFF2-40B4-BE49-F238E27FC236}">
                <a16:creationId xmlns:a16="http://schemas.microsoft.com/office/drawing/2014/main" id="{68C43E36-9DF4-B9F1-A877-6C905260550C}"/>
              </a:ext>
            </a:extLst>
          </p:cNvPr>
          <p:cNvSpPr txBox="1"/>
          <p:nvPr/>
        </p:nvSpPr>
        <p:spPr>
          <a:xfrm>
            <a:off x="168651" y="1970164"/>
            <a:ext cx="867907" cy="461665"/>
          </a:xfrm>
          <a:prstGeom prst="rect">
            <a:avLst/>
          </a:prstGeom>
          <a:noFill/>
        </p:spPr>
        <p:txBody>
          <a:bodyPr wrap="square" rtlCol="0">
            <a:spAutoFit/>
          </a:bodyPr>
          <a:lstStyle/>
          <a:p>
            <a:r>
              <a:rPr lang="en-US" sz="1200" dirty="0">
                <a:solidFill>
                  <a:schemeClr val="bg1"/>
                </a:solidFill>
                <a:latin typeface="DM Sans" pitchFamily="2" charset="0"/>
                <a:cs typeface="Calibri Light" panose="020F0302020204030204" pitchFamily="34" charset="0"/>
              </a:rPr>
              <a:t>Project </a:t>
            </a:r>
          </a:p>
          <a:p>
            <a:r>
              <a:rPr lang="en-US" sz="1200" dirty="0">
                <a:solidFill>
                  <a:schemeClr val="bg1"/>
                </a:solidFill>
                <a:latin typeface="DM Sans" pitchFamily="2" charset="0"/>
                <a:cs typeface="Calibri Light" panose="020F0302020204030204" pitchFamily="34" charset="0"/>
              </a:rPr>
              <a:t>Proposal</a:t>
            </a:r>
          </a:p>
        </p:txBody>
      </p:sp>
      <p:grpSp>
        <p:nvGrpSpPr>
          <p:cNvPr id="12" name="Gruppieren 11">
            <a:extLst>
              <a:ext uri="{FF2B5EF4-FFF2-40B4-BE49-F238E27FC236}">
                <a16:creationId xmlns:a16="http://schemas.microsoft.com/office/drawing/2014/main" id="{F80C9CB2-33C1-44FB-F302-CB4FDFA91D59}"/>
              </a:ext>
            </a:extLst>
          </p:cNvPr>
          <p:cNvGrpSpPr>
            <a:grpSpLocks noChangeAspect="1"/>
          </p:cNvGrpSpPr>
          <p:nvPr/>
        </p:nvGrpSpPr>
        <p:grpSpPr>
          <a:xfrm>
            <a:off x="8748515" y="2516467"/>
            <a:ext cx="95118" cy="95118"/>
            <a:chOff x="2879725" y="2034249"/>
            <a:chExt cx="125411" cy="125411"/>
          </a:xfrm>
        </p:grpSpPr>
        <p:sp>
          <p:nvSpPr>
            <p:cNvPr id="13" name="Ellipse 12">
              <a:extLst>
                <a:ext uri="{FF2B5EF4-FFF2-40B4-BE49-F238E27FC236}">
                  <a16:creationId xmlns:a16="http://schemas.microsoft.com/office/drawing/2014/main" id="{4164C224-EC08-CDE1-3EA3-0660C9523F32}"/>
                </a:ext>
              </a:extLst>
            </p:cNvPr>
            <p:cNvSpPr>
              <a:spLocks noChangeAspect="1"/>
            </p:cNvSpPr>
            <p:nvPr/>
          </p:nvSpPr>
          <p:spPr>
            <a:xfrm>
              <a:off x="2890838" y="2044435"/>
              <a:ext cx="103187" cy="105040"/>
            </a:xfrm>
            <a:prstGeom prst="ellipse">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358CEA5F-8454-7972-CB41-856254FEA0E7}"/>
                </a:ext>
              </a:extLst>
            </p:cNvPr>
            <p:cNvSpPr>
              <a:spLocks noChangeAspect="1"/>
            </p:cNvSpPr>
            <p:nvPr/>
          </p:nvSpPr>
          <p:spPr>
            <a:xfrm>
              <a:off x="2879725" y="2034249"/>
              <a:ext cx="125411" cy="12541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feld 14">
            <a:extLst>
              <a:ext uri="{FF2B5EF4-FFF2-40B4-BE49-F238E27FC236}">
                <a16:creationId xmlns:a16="http://schemas.microsoft.com/office/drawing/2014/main" id="{2ABA8042-F20D-0148-F9F9-07C089A2DC70}"/>
              </a:ext>
            </a:extLst>
          </p:cNvPr>
          <p:cNvSpPr txBox="1"/>
          <p:nvPr/>
        </p:nvSpPr>
        <p:spPr>
          <a:xfrm>
            <a:off x="7741604" y="1815688"/>
            <a:ext cx="1386212" cy="646331"/>
          </a:xfrm>
          <a:prstGeom prst="rect">
            <a:avLst/>
          </a:prstGeom>
          <a:noFill/>
        </p:spPr>
        <p:txBody>
          <a:bodyPr wrap="square" rtlCol="0">
            <a:spAutoFit/>
          </a:bodyPr>
          <a:lstStyle/>
          <a:p>
            <a:pPr algn="r"/>
            <a:r>
              <a:rPr lang="en-US" sz="1200" dirty="0">
                <a:solidFill>
                  <a:schemeClr val="bg1"/>
                </a:solidFill>
                <a:latin typeface="DM Sans" pitchFamily="2" charset="0"/>
                <a:cs typeface="Calibri Light" panose="020F0302020204030204" pitchFamily="34" charset="0"/>
              </a:rPr>
              <a:t>Report </a:t>
            </a:r>
          </a:p>
          <a:p>
            <a:pPr algn="r"/>
            <a:r>
              <a:rPr lang="en-US" sz="1200" dirty="0">
                <a:solidFill>
                  <a:schemeClr val="bg1"/>
                </a:solidFill>
                <a:latin typeface="DM Sans" pitchFamily="2" charset="0"/>
                <a:cs typeface="Calibri Light" panose="020F0302020204030204" pitchFamily="34" charset="0"/>
              </a:rPr>
              <a:t>+ Final Presentation</a:t>
            </a:r>
          </a:p>
        </p:txBody>
      </p:sp>
      <p:sp>
        <p:nvSpPr>
          <p:cNvPr id="16" name="Textfeld 15">
            <a:extLst>
              <a:ext uri="{FF2B5EF4-FFF2-40B4-BE49-F238E27FC236}">
                <a16:creationId xmlns:a16="http://schemas.microsoft.com/office/drawing/2014/main" id="{13C96F02-3D38-980F-C8D6-72D7CFD3AC97}"/>
              </a:ext>
            </a:extLst>
          </p:cNvPr>
          <p:cNvSpPr txBox="1"/>
          <p:nvPr/>
        </p:nvSpPr>
        <p:spPr>
          <a:xfrm>
            <a:off x="8509157" y="2666868"/>
            <a:ext cx="724525" cy="276999"/>
          </a:xfrm>
          <a:prstGeom prst="rect">
            <a:avLst/>
          </a:prstGeom>
          <a:noFill/>
        </p:spPr>
        <p:txBody>
          <a:bodyPr wrap="square" rtlCol="0">
            <a:spAutoFit/>
          </a:bodyPr>
          <a:lstStyle/>
          <a:p>
            <a:r>
              <a:rPr lang="en-US" sz="1200" dirty="0">
                <a:solidFill>
                  <a:schemeClr val="bg1"/>
                </a:solidFill>
                <a:latin typeface="DM Sans" pitchFamily="2" charset="0"/>
                <a:cs typeface="Calibri Light" panose="020F0302020204030204" pitchFamily="34" charset="0"/>
              </a:rPr>
              <a:t>19.07.</a:t>
            </a:r>
          </a:p>
        </p:txBody>
      </p:sp>
      <p:sp>
        <p:nvSpPr>
          <p:cNvPr id="9" name="Rechteck 8">
            <a:extLst>
              <a:ext uri="{FF2B5EF4-FFF2-40B4-BE49-F238E27FC236}">
                <a16:creationId xmlns:a16="http://schemas.microsoft.com/office/drawing/2014/main" id="{4E2A844E-0307-A133-C282-E17522060E1B}"/>
              </a:ext>
            </a:extLst>
          </p:cNvPr>
          <p:cNvSpPr/>
          <p:nvPr/>
        </p:nvSpPr>
        <p:spPr>
          <a:xfrm>
            <a:off x="6932792" y="2602877"/>
            <a:ext cx="1782440" cy="4831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uppieren 16">
            <a:extLst>
              <a:ext uri="{FF2B5EF4-FFF2-40B4-BE49-F238E27FC236}">
                <a16:creationId xmlns:a16="http://schemas.microsoft.com/office/drawing/2014/main" id="{86939432-C599-0CFF-50E4-35987A3F6611}"/>
              </a:ext>
            </a:extLst>
          </p:cNvPr>
          <p:cNvGrpSpPr>
            <a:grpSpLocks noChangeAspect="1"/>
          </p:cNvGrpSpPr>
          <p:nvPr/>
        </p:nvGrpSpPr>
        <p:grpSpPr>
          <a:xfrm>
            <a:off x="1446015" y="2531917"/>
            <a:ext cx="95118" cy="95118"/>
            <a:chOff x="2879725" y="2034249"/>
            <a:chExt cx="125411" cy="125411"/>
          </a:xfrm>
        </p:grpSpPr>
        <p:sp>
          <p:nvSpPr>
            <p:cNvPr id="18" name="Ellipse 17">
              <a:extLst>
                <a:ext uri="{FF2B5EF4-FFF2-40B4-BE49-F238E27FC236}">
                  <a16:creationId xmlns:a16="http://schemas.microsoft.com/office/drawing/2014/main" id="{D3B59055-69EB-4102-2C65-F22FC41FBD5D}"/>
                </a:ext>
              </a:extLst>
            </p:cNvPr>
            <p:cNvSpPr>
              <a:spLocks noChangeAspect="1"/>
            </p:cNvSpPr>
            <p:nvPr/>
          </p:nvSpPr>
          <p:spPr>
            <a:xfrm>
              <a:off x="2890838" y="2044435"/>
              <a:ext cx="103187" cy="105040"/>
            </a:xfrm>
            <a:prstGeom prst="ellipse">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18">
              <a:extLst>
                <a:ext uri="{FF2B5EF4-FFF2-40B4-BE49-F238E27FC236}">
                  <a16:creationId xmlns:a16="http://schemas.microsoft.com/office/drawing/2014/main" id="{E31376EA-642E-8708-4226-D8E39A5E745B}"/>
                </a:ext>
              </a:extLst>
            </p:cNvPr>
            <p:cNvSpPr>
              <a:spLocks noChangeAspect="1"/>
            </p:cNvSpPr>
            <p:nvPr/>
          </p:nvSpPr>
          <p:spPr>
            <a:xfrm>
              <a:off x="2879725" y="2034249"/>
              <a:ext cx="125411" cy="12541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uppieren 19">
            <a:extLst>
              <a:ext uri="{FF2B5EF4-FFF2-40B4-BE49-F238E27FC236}">
                <a16:creationId xmlns:a16="http://schemas.microsoft.com/office/drawing/2014/main" id="{24190473-A800-8044-DF55-FCC732698463}"/>
              </a:ext>
            </a:extLst>
          </p:cNvPr>
          <p:cNvGrpSpPr>
            <a:grpSpLocks noChangeAspect="1"/>
          </p:cNvGrpSpPr>
          <p:nvPr/>
        </p:nvGrpSpPr>
        <p:grpSpPr>
          <a:xfrm>
            <a:off x="2882181" y="2531917"/>
            <a:ext cx="95118" cy="95118"/>
            <a:chOff x="2879725" y="2034249"/>
            <a:chExt cx="125411" cy="125411"/>
          </a:xfrm>
        </p:grpSpPr>
        <p:sp>
          <p:nvSpPr>
            <p:cNvPr id="21" name="Ellipse 20">
              <a:extLst>
                <a:ext uri="{FF2B5EF4-FFF2-40B4-BE49-F238E27FC236}">
                  <a16:creationId xmlns:a16="http://schemas.microsoft.com/office/drawing/2014/main" id="{666564C3-A575-3A68-AC4F-313D124EFD43}"/>
                </a:ext>
              </a:extLst>
            </p:cNvPr>
            <p:cNvSpPr>
              <a:spLocks noChangeAspect="1"/>
            </p:cNvSpPr>
            <p:nvPr/>
          </p:nvSpPr>
          <p:spPr>
            <a:xfrm>
              <a:off x="2890838" y="2044435"/>
              <a:ext cx="103187" cy="105040"/>
            </a:xfrm>
            <a:prstGeom prst="ellipse">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Ellipse 21">
              <a:extLst>
                <a:ext uri="{FF2B5EF4-FFF2-40B4-BE49-F238E27FC236}">
                  <a16:creationId xmlns:a16="http://schemas.microsoft.com/office/drawing/2014/main" id="{4E3EF218-3A7B-7F02-857D-536F0B3BFFDE}"/>
                </a:ext>
              </a:extLst>
            </p:cNvPr>
            <p:cNvSpPr>
              <a:spLocks noChangeAspect="1"/>
            </p:cNvSpPr>
            <p:nvPr/>
          </p:nvSpPr>
          <p:spPr>
            <a:xfrm>
              <a:off x="2879725" y="2034249"/>
              <a:ext cx="125411" cy="12541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uppieren 22">
            <a:extLst>
              <a:ext uri="{FF2B5EF4-FFF2-40B4-BE49-F238E27FC236}">
                <a16:creationId xmlns:a16="http://schemas.microsoft.com/office/drawing/2014/main" id="{1FFF7EAA-5CE4-FFFB-62B1-872539221021}"/>
              </a:ext>
            </a:extLst>
          </p:cNvPr>
          <p:cNvGrpSpPr>
            <a:grpSpLocks noChangeAspect="1"/>
          </p:cNvGrpSpPr>
          <p:nvPr/>
        </p:nvGrpSpPr>
        <p:grpSpPr>
          <a:xfrm>
            <a:off x="5558254" y="2524191"/>
            <a:ext cx="95118" cy="95118"/>
            <a:chOff x="2879725" y="2034249"/>
            <a:chExt cx="125411" cy="125411"/>
          </a:xfrm>
        </p:grpSpPr>
        <p:sp>
          <p:nvSpPr>
            <p:cNvPr id="24" name="Ellipse 23">
              <a:extLst>
                <a:ext uri="{FF2B5EF4-FFF2-40B4-BE49-F238E27FC236}">
                  <a16:creationId xmlns:a16="http://schemas.microsoft.com/office/drawing/2014/main" id="{153C85C8-F475-4232-3201-34B7DCC4D282}"/>
                </a:ext>
              </a:extLst>
            </p:cNvPr>
            <p:cNvSpPr>
              <a:spLocks noChangeAspect="1"/>
            </p:cNvSpPr>
            <p:nvPr/>
          </p:nvSpPr>
          <p:spPr>
            <a:xfrm>
              <a:off x="2890838" y="2044435"/>
              <a:ext cx="103187" cy="105040"/>
            </a:xfrm>
            <a:prstGeom prst="ellipse">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llipse 24">
              <a:extLst>
                <a:ext uri="{FF2B5EF4-FFF2-40B4-BE49-F238E27FC236}">
                  <a16:creationId xmlns:a16="http://schemas.microsoft.com/office/drawing/2014/main" id="{3AE98D2C-68B6-8E77-FB35-66B25FD77F44}"/>
                </a:ext>
              </a:extLst>
            </p:cNvPr>
            <p:cNvSpPr>
              <a:spLocks noChangeAspect="1"/>
            </p:cNvSpPr>
            <p:nvPr/>
          </p:nvSpPr>
          <p:spPr>
            <a:xfrm>
              <a:off x="2879725" y="2034249"/>
              <a:ext cx="125411" cy="12541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uppieren 25">
            <a:extLst>
              <a:ext uri="{FF2B5EF4-FFF2-40B4-BE49-F238E27FC236}">
                <a16:creationId xmlns:a16="http://schemas.microsoft.com/office/drawing/2014/main" id="{EB35CF2C-08DC-0713-B5A0-BB57E8CEE197}"/>
              </a:ext>
            </a:extLst>
          </p:cNvPr>
          <p:cNvGrpSpPr>
            <a:grpSpLocks noChangeAspect="1"/>
          </p:cNvGrpSpPr>
          <p:nvPr/>
        </p:nvGrpSpPr>
        <p:grpSpPr>
          <a:xfrm>
            <a:off x="4390330" y="2531917"/>
            <a:ext cx="95118" cy="95118"/>
            <a:chOff x="2879725" y="2034249"/>
            <a:chExt cx="125411" cy="125411"/>
          </a:xfrm>
        </p:grpSpPr>
        <p:sp>
          <p:nvSpPr>
            <p:cNvPr id="27" name="Ellipse 26">
              <a:extLst>
                <a:ext uri="{FF2B5EF4-FFF2-40B4-BE49-F238E27FC236}">
                  <a16:creationId xmlns:a16="http://schemas.microsoft.com/office/drawing/2014/main" id="{BB48430D-1177-572E-B3E0-2BF0B45FCA16}"/>
                </a:ext>
              </a:extLst>
            </p:cNvPr>
            <p:cNvSpPr>
              <a:spLocks noChangeAspect="1"/>
            </p:cNvSpPr>
            <p:nvPr/>
          </p:nvSpPr>
          <p:spPr>
            <a:xfrm>
              <a:off x="2890838" y="2044435"/>
              <a:ext cx="103187" cy="105040"/>
            </a:xfrm>
            <a:prstGeom prst="ellipse">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a:extLst>
                <a:ext uri="{FF2B5EF4-FFF2-40B4-BE49-F238E27FC236}">
                  <a16:creationId xmlns:a16="http://schemas.microsoft.com/office/drawing/2014/main" id="{9DF0F68E-F205-17FB-8BC1-2F4BF3FCF536}"/>
                </a:ext>
              </a:extLst>
            </p:cNvPr>
            <p:cNvSpPr>
              <a:spLocks noChangeAspect="1"/>
            </p:cNvSpPr>
            <p:nvPr/>
          </p:nvSpPr>
          <p:spPr>
            <a:xfrm>
              <a:off x="2879725" y="2034249"/>
              <a:ext cx="125411" cy="12541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uppieren 28">
            <a:extLst>
              <a:ext uri="{FF2B5EF4-FFF2-40B4-BE49-F238E27FC236}">
                <a16:creationId xmlns:a16="http://schemas.microsoft.com/office/drawing/2014/main" id="{20A11A1B-6B94-05BA-15D9-89A9078C3D3E}"/>
              </a:ext>
            </a:extLst>
          </p:cNvPr>
          <p:cNvGrpSpPr>
            <a:grpSpLocks noChangeAspect="1"/>
          </p:cNvGrpSpPr>
          <p:nvPr/>
        </p:nvGrpSpPr>
        <p:grpSpPr>
          <a:xfrm>
            <a:off x="6804391" y="2516467"/>
            <a:ext cx="95118" cy="95118"/>
            <a:chOff x="2879725" y="2034249"/>
            <a:chExt cx="125411" cy="125411"/>
          </a:xfrm>
        </p:grpSpPr>
        <p:sp>
          <p:nvSpPr>
            <p:cNvPr id="30" name="Ellipse 29">
              <a:extLst>
                <a:ext uri="{FF2B5EF4-FFF2-40B4-BE49-F238E27FC236}">
                  <a16:creationId xmlns:a16="http://schemas.microsoft.com/office/drawing/2014/main" id="{068EDD35-B19B-73C9-04D8-D63B4B5150BE}"/>
                </a:ext>
              </a:extLst>
            </p:cNvPr>
            <p:cNvSpPr>
              <a:spLocks noChangeAspect="1"/>
            </p:cNvSpPr>
            <p:nvPr/>
          </p:nvSpPr>
          <p:spPr>
            <a:xfrm>
              <a:off x="2890838" y="2044435"/>
              <a:ext cx="103187" cy="105040"/>
            </a:xfrm>
            <a:prstGeom prst="ellipse">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30">
              <a:extLst>
                <a:ext uri="{FF2B5EF4-FFF2-40B4-BE49-F238E27FC236}">
                  <a16:creationId xmlns:a16="http://schemas.microsoft.com/office/drawing/2014/main" id="{2327A4A6-6CF8-77E8-F0EF-8A4D7AC86D15}"/>
                </a:ext>
              </a:extLst>
            </p:cNvPr>
            <p:cNvSpPr>
              <a:spLocks noChangeAspect="1"/>
            </p:cNvSpPr>
            <p:nvPr/>
          </p:nvSpPr>
          <p:spPr>
            <a:xfrm>
              <a:off x="2879725" y="2034249"/>
              <a:ext cx="125411" cy="12541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feld 31">
            <a:extLst>
              <a:ext uri="{FF2B5EF4-FFF2-40B4-BE49-F238E27FC236}">
                <a16:creationId xmlns:a16="http://schemas.microsoft.com/office/drawing/2014/main" id="{4BD21A5B-8953-F169-5452-7A76799B7DBF}"/>
              </a:ext>
            </a:extLst>
          </p:cNvPr>
          <p:cNvSpPr txBox="1"/>
          <p:nvPr/>
        </p:nvSpPr>
        <p:spPr>
          <a:xfrm>
            <a:off x="224293" y="4263001"/>
            <a:ext cx="3628820" cy="769441"/>
          </a:xfrm>
          <a:prstGeom prst="rect">
            <a:avLst/>
          </a:prstGeom>
          <a:noFill/>
          <a:ln>
            <a:noFill/>
          </a:ln>
        </p:spPr>
        <p:txBody>
          <a:bodyPr wrap="square" rtlCol="0">
            <a:spAutoFit/>
          </a:bodyPr>
          <a:lstStyle/>
          <a:p>
            <a:pPr marL="285750" indent="-285750">
              <a:buFont typeface="Wingdings" panose="05000000000000000000" pitchFamily="2" charset="2"/>
              <a:buChar char="Ø"/>
            </a:pPr>
            <a:r>
              <a:rPr lang="en-US" sz="1100" dirty="0">
                <a:solidFill>
                  <a:schemeClr val="bg1"/>
                </a:solidFill>
                <a:latin typeface="DM Sans" pitchFamily="2" charset="0"/>
                <a:cs typeface="Calibri Light" panose="020F0302020204030204" pitchFamily="34" charset="0"/>
              </a:rPr>
              <a:t>Weekly team meetings on Wednesdays and if necessary</a:t>
            </a:r>
          </a:p>
          <a:p>
            <a:pPr marL="285750" indent="-285750">
              <a:buFont typeface="Wingdings" panose="05000000000000000000" pitchFamily="2" charset="2"/>
              <a:buChar char="Ø"/>
            </a:pPr>
            <a:r>
              <a:rPr lang="en-US" sz="1100" dirty="0">
                <a:solidFill>
                  <a:schemeClr val="bg1"/>
                </a:solidFill>
                <a:latin typeface="DM Sans" pitchFamily="2" charset="0"/>
                <a:cs typeface="Calibri Light" panose="020F0302020204030204" pitchFamily="34" charset="0"/>
              </a:rPr>
              <a:t>Course adjustments after consultation with tutor</a:t>
            </a:r>
          </a:p>
          <a:p>
            <a:pPr marL="285750" indent="-285750">
              <a:buFont typeface="Wingdings" panose="05000000000000000000" pitchFamily="2" charset="2"/>
              <a:buChar char="Ø"/>
            </a:pPr>
            <a:r>
              <a:rPr lang="en-US" sz="1100" dirty="0">
                <a:solidFill>
                  <a:schemeClr val="bg1"/>
                </a:solidFill>
                <a:latin typeface="DM Sans" pitchFamily="2" charset="0"/>
                <a:cs typeface="Calibri Light" panose="020F0302020204030204" pitchFamily="34" charset="0"/>
              </a:rPr>
              <a:t>Simultaneous writing of the report</a:t>
            </a:r>
          </a:p>
        </p:txBody>
      </p:sp>
      <p:sp>
        <p:nvSpPr>
          <p:cNvPr id="33" name="Textfeld 32">
            <a:extLst>
              <a:ext uri="{FF2B5EF4-FFF2-40B4-BE49-F238E27FC236}">
                <a16:creationId xmlns:a16="http://schemas.microsoft.com/office/drawing/2014/main" id="{F783193F-FEC0-812E-D236-84B6AAED1C6D}"/>
              </a:ext>
            </a:extLst>
          </p:cNvPr>
          <p:cNvSpPr txBox="1"/>
          <p:nvPr/>
        </p:nvSpPr>
        <p:spPr>
          <a:xfrm>
            <a:off x="1020508" y="2805367"/>
            <a:ext cx="2179892" cy="1107996"/>
          </a:xfrm>
          <a:prstGeom prst="rect">
            <a:avLst/>
          </a:prstGeom>
          <a:noFill/>
        </p:spPr>
        <p:txBody>
          <a:bodyPr wrap="square" rtlCol="0">
            <a:spAutoFit/>
          </a:bodyPr>
          <a:lstStyle/>
          <a:p>
            <a:pPr>
              <a:buClr>
                <a:srgbClr val="F84A4A"/>
              </a:buClr>
            </a:pPr>
            <a:r>
              <a:rPr lang="en-US" sz="1100" dirty="0">
                <a:solidFill>
                  <a:schemeClr val="bg1"/>
                </a:solidFill>
                <a:latin typeface="DM Sans" pitchFamily="2" charset="0"/>
                <a:cs typeface="Calibri Light" panose="020F0302020204030204" pitchFamily="34" charset="0"/>
              </a:rPr>
              <a:t>     </a:t>
            </a:r>
            <a:r>
              <a:rPr lang="en-US" sz="1100" b="1" dirty="0">
                <a:solidFill>
                  <a:schemeClr val="bg1"/>
                </a:solidFill>
                <a:latin typeface="DM Sans" pitchFamily="2" charset="0"/>
                <a:cs typeface="Calibri Light" panose="020F0302020204030204" pitchFamily="34" charset="0"/>
              </a:rPr>
              <a:t>Part (01)</a:t>
            </a:r>
            <a:endParaRPr lang="en-US" sz="1100" dirty="0">
              <a:solidFill>
                <a:schemeClr val="bg1"/>
              </a:solidFill>
              <a:latin typeface="DM Sans" pitchFamily="2" charset="0"/>
              <a:cs typeface="Calibri Light" panose="020F0302020204030204" pitchFamily="34" charset="0"/>
            </a:endParaRPr>
          </a:p>
          <a:p>
            <a:pPr marL="171450" indent="-171450">
              <a:buClr>
                <a:srgbClr val="F84A4A"/>
              </a:buClr>
              <a:buFont typeface="Wingdings" panose="05000000000000000000" pitchFamily="2" charset="2"/>
              <a:buChar char="§"/>
            </a:pPr>
            <a:r>
              <a:rPr lang="en-US" sz="1100" dirty="0">
                <a:solidFill>
                  <a:schemeClr val="bg1"/>
                </a:solidFill>
                <a:latin typeface="DM Sans" pitchFamily="2" charset="0"/>
                <a:cs typeface="Calibri Light" panose="020F0302020204030204" pitchFamily="34" charset="0"/>
              </a:rPr>
              <a:t>Statistical description of dataset</a:t>
            </a:r>
          </a:p>
          <a:p>
            <a:pPr marL="171450" indent="-171450">
              <a:buClr>
                <a:srgbClr val="F84A4A"/>
              </a:buClr>
              <a:buFont typeface="Wingdings" panose="05000000000000000000" pitchFamily="2" charset="2"/>
              <a:buChar char="§"/>
            </a:pPr>
            <a:r>
              <a:rPr lang="en-US" sz="1100" dirty="0">
                <a:solidFill>
                  <a:schemeClr val="bg1"/>
                </a:solidFill>
                <a:latin typeface="DM Sans" pitchFamily="2" charset="0"/>
                <a:cs typeface="Calibri Light" panose="020F0302020204030204" pitchFamily="34" charset="0"/>
              </a:rPr>
              <a:t>Normalized and cleaned data frame</a:t>
            </a:r>
          </a:p>
          <a:p>
            <a:pPr marL="171450" indent="-171450">
              <a:buClr>
                <a:srgbClr val="F84A4A"/>
              </a:buClr>
              <a:buFont typeface="Wingdings" panose="05000000000000000000" pitchFamily="2" charset="2"/>
              <a:buChar char="§"/>
            </a:pPr>
            <a:r>
              <a:rPr lang="en-US" sz="1100" dirty="0">
                <a:solidFill>
                  <a:schemeClr val="bg1"/>
                </a:solidFill>
                <a:latin typeface="DM Sans" pitchFamily="2" charset="0"/>
                <a:cs typeface="Calibri Light" panose="020F0302020204030204" pitchFamily="34" charset="0"/>
              </a:rPr>
              <a:t>Evaluated reproducibility</a:t>
            </a:r>
          </a:p>
        </p:txBody>
      </p:sp>
      <p:sp>
        <p:nvSpPr>
          <p:cNvPr id="34" name="Textfeld 33">
            <a:extLst>
              <a:ext uri="{FF2B5EF4-FFF2-40B4-BE49-F238E27FC236}">
                <a16:creationId xmlns:a16="http://schemas.microsoft.com/office/drawing/2014/main" id="{2828A3F6-4184-8CD4-8973-D1A986838AF2}"/>
              </a:ext>
            </a:extLst>
          </p:cNvPr>
          <p:cNvSpPr txBox="1"/>
          <p:nvPr/>
        </p:nvSpPr>
        <p:spPr>
          <a:xfrm>
            <a:off x="1215669" y="2273852"/>
            <a:ext cx="724525" cy="276999"/>
          </a:xfrm>
          <a:prstGeom prst="rect">
            <a:avLst/>
          </a:prstGeom>
          <a:noFill/>
        </p:spPr>
        <p:txBody>
          <a:bodyPr wrap="square" rtlCol="0">
            <a:spAutoFit/>
          </a:bodyPr>
          <a:lstStyle/>
          <a:p>
            <a:r>
              <a:rPr lang="en-US" sz="1200" dirty="0">
                <a:solidFill>
                  <a:schemeClr val="bg1"/>
                </a:solidFill>
                <a:latin typeface="DM Sans" pitchFamily="2" charset="0"/>
                <a:cs typeface="Calibri Light" panose="020F0302020204030204" pitchFamily="34" charset="0"/>
              </a:rPr>
              <a:t>22.05.</a:t>
            </a:r>
          </a:p>
        </p:txBody>
      </p:sp>
      <p:sp>
        <p:nvSpPr>
          <p:cNvPr id="35" name="Textfeld 34">
            <a:extLst>
              <a:ext uri="{FF2B5EF4-FFF2-40B4-BE49-F238E27FC236}">
                <a16:creationId xmlns:a16="http://schemas.microsoft.com/office/drawing/2014/main" id="{4D5BE3DA-D8CF-B8CF-6545-BCAF23E25D1A}"/>
              </a:ext>
            </a:extLst>
          </p:cNvPr>
          <p:cNvSpPr txBox="1"/>
          <p:nvPr/>
        </p:nvSpPr>
        <p:spPr>
          <a:xfrm>
            <a:off x="2444420" y="1330670"/>
            <a:ext cx="1951292" cy="1107996"/>
          </a:xfrm>
          <a:prstGeom prst="rect">
            <a:avLst/>
          </a:prstGeom>
          <a:noFill/>
        </p:spPr>
        <p:txBody>
          <a:bodyPr wrap="square" rtlCol="0">
            <a:spAutoFit/>
          </a:bodyPr>
          <a:lstStyle/>
          <a:p>
            <a:pPr>
              <a:buClr>
                <a:srgbClr val="F84A4A"/>
              </a:buClr>
            </a:pPr>
            <a:r>
              <a:rPr lang="en-US" sz="1100" dirty="0">
                <a:solidFill>
                  <a:schemeClr val="bg1"/>
                </a:solidFill>
                <a:latin typeface="DM Sans" pitchFamily="2" charset="0"/>
                <a:cs typeface="Calibri Light" panose="020F0302020204030204" pitchFamily="34" charset="0"/>
              </a:rPr>
              <a:t>     </a:t>
            </a:r>
            <a:r>
              <a:rPr lang="en-US" sz="1100" b="1" dirty="0">
                <a:solidFill>
                  <a:schemeClr val="bg1"/>
                </a:solidFill>
                <a:latin typeface="DM Sans" pitchFamily="2" charset="0"/>
                <a:cs typeface="Calibri Light" panose="020F0302020204030204" pitchFamily="34" charset="0"/>
              </a:rPr>
              <a:t>Part (02)</a:t>
            </a:r>
          </a:p>
          <a:p>
            <a:pPr marL="171450" indent="-171450">
              <a:buClr>
                <a:srgbClr val="F84A4A"/>
              </a:buClr>
              <a:buFont typeface="Wingdings" panose="05000000000000000000" pitchFamily="2" charset="2"/>
              <a:buChar char="§"/>
            </a:pPr>
            <a:r>
              <a:rPr lang="en-US" sz="1100" dirty="0">
                <a:solidFill>
                  <a:schemeClr val="bg1"/>
                </a:solidFill>
                <a:latin typeface="DM Sans" pitchFamily="2" charset="0"/>
                <a:cs typeface="Calibri Light" panose="020F0302020204030204" pitchFamily="34" charset="0"/>
              </a:rPr>
              <a:t>R object containing position (fraction) and magnitude of local and global maxima for each protein</a:t>
            </a:r>
          </a:p>
        </p:txBody>
      </p:sp>
      <p:sp>
        <p:nvSpPr>
          <p:cNvPr id="36" name="Textfeld 35">
            <a:extLst>
              <a:ext uri="{FF2B5EF4-FFF2-40B4-BE49-F238E27FC236}">
                <a16:creationId xmlns:a16="http://schemas.microsoft.com/office/drawing/2014/main" id="{6573C7B6-370C-2540-091E-13F079714B6F}"/>
              </a:ext>
            </a:extLst>
          </p:cNvPr>
          <p:cNvSpPr txBox="1"/>
          <p:nvPr/>
        </p:nvSpPr>
        <p:spPr>
          <a:xfrm>
            <a:off x="3939466" y="2780259"/>
            <a:ext cx="1951292" cy="1615827"/>
          </a:xfrm>
          <a:prstGeom prst="rect">
            <a:avLst/>
          </a:prstGeom>
          <a:noFill/>
        </p:spPr>
        <p:txBody>
          <a:bodyPr wrap="square" rtlCol="0">
            <a:spAutoFit/>
          </a:bodyPr>
          <a:lstStyle/>
          <a:p>
            <a:pPr>
              <a:buClr>
                <a:srgbClr val="F84A4A"/>
              </a:buClr>
            </a:pPr>
            <a:r>
              <a:rPr lang="en-US" sz="1100" dirty="0">
                <a:solidFill>
                  <a:schemeClr val="bg1"/>
                </a:solidFill>
                <a:latin typeface="DM Sans" pitchFamily="2" charset="0"/>
                <a:cs typeface="Calibri Light" panose="020F0302020204030204" pitchFamily="34" charset="0"/>
              </a:rPr>
              <a:t>     </a:t>
            </a:r>
            <a:r>
              <a:rPr lang="en-US" sz="1100" b="1" dirty="0">
                <a:solidFill>
                  <a:schemeClr val="bg1"/>
                </a:solidFill>
                <a:latin typeface="DM Sans" pitchFamily="2" charset="0"/>
                <a:cs typeface="Calibri Light" panose="020F0302020204030204" pitchFamily="34" charset="0"/>
              </a:rPr>
              <a:t>Part (03)</a:t>
            </a:r>
          </a:p>
          <a:p>
            <a:pPr marL="171450" indent="-171450">
              <a:buClr>
                <a:srgbClr val="F84A4A"/>
              </a:buClr>
              <a:buFont typeface="Wingdings" panose="05000000000000000000" pitchFamily="2" charset="2"/>
              <a:buChar char="§"/>
            </a:pPr>
            <a:r>
              <a:rPr lang="en-US" sz="1100" dirty="0">
                <a:solidFill>
                  <a:schemeClr val="bg1"/>
                </a:solidFill>
                <a:latin typeface="DM Sans" pitchFamily="2" charset="0"/>
                <a:cs typeface="Calibri Light" panose="020F0302020204030204" pitchFamily="34" charset="0"/>
              </a:rPr>
              <a:t>R object containing significance of differences between Ctrl and RNase condition maxima</a:t>
            </a:r>
          </a:p>
          <a:p>
            <a:pPr marL="171450" indent="-171450">
              <a:buClr>
                <a:srgbClr val="F84A4A"/>
              </a:buClr>
              <a:buFont typeface="Wingdings" panose="05000000000000000000" pitchFamily="2" charset="2"/>
              <a:buChar char="§"/>
            </a:pPr>
            <a:r>
              <a:rPr lang="en-US" sz="1100" dirty="0">
                <a:solidFill>
                  <a:schemeClr val="bg1"/>
                </a:solidFill>
                <a:latin typeface="DM Sans" pitchFamily="2" charset="0"/>
                <a:cs typeface="Calibri Light" panose="020F0302020204030204" pitchFamily="34" charset="0"/>
              </a:rPr>
              <a:t>Clear set of selection criteria for RNA-dependent proteins</a:t>
            </a:r>
          </a:p>
        </p:txBody>
      </p:sp>
      <p:sp>
        <p:nvSpPr>
          <p:cNvPr id="37" name="Textfeld 36">
            <a:extLst>
              <a:ext uri="{FF2B5EF4-FFF2-40B4-BE49-F238E27FC236}">
                <a16:creationId xmlns:a16="http://schemas.microsoft.com/office/drawing/2014/main" id="{6E338706-F74E-DF1C-DD30-8AA66571DBCE}"/>
              </a:ext>
            </a:extLst>
          </p:cNvPr>
          <p:cNvSpPr txBox="1"/>
          <p:nvPr/>
        </p:nvSpPr>
        <p:spPr>
          <a:xfrm>
            <a:off x="5015987" y="1016550"/>
            <a:ext cx="1951292" cy="1446550"/>
          </a:xfrm>
          <a:prstGeom prst="rect">
            <a:avLst/>
          </a:prstGeom>
          <a:noFill/>
        </p:spPr>
        <p:txBody>
          <a:bodyPr wrap="square" rtlCol="0">
            <a:spAutoFit/>
          </a:bodyPr>
          <a:lstStyle/>
          <a:p>
            <a:pPr>
              <a:buClr>
                <a:srgbClr val="F84A4A"/>
              </a:buClr>
            </a:pPr>
            <a:r>
              <a:rPr lang="en-US" sz="1100" dirty="0">
                <a:solidFill>
                  <a:schemeClr val="bg1"/>
                </a:solidFill>
                <a:latin typeface="DM Sans" pitchFamily="2" charset="0"/>
                <a:cs typeface="Calibri Light" panose="020F0302020204030204" pitchFamily="34" charset="0"/>
              </a:rPr>
              <a:t>     </a:t>
            </a:r>
            <a:r>
              <a:rPr lang="en-US" sz="1100" b="1" dirty="0">
                <a:solidFill>
                  <a:schemeClr val="bg1"/>
                </a:solidFill>
                <a:latin typeface="DM Sans" pitchFamily="2" charset="0"/>
                <a:cs typeface="Calibri Light" panose="020F0302020204030204" pitchFamily="34" charset="0"/>
              </a:rPr>
              <a:t>Part (04)</a:t>
            </a:r>
          </a:p>
          <a:p>
            <a:pPr marL="171450" indent="-171450">
              <a:buClr>
                <a:srgbClr val="F84A4A"/>
              </a:buClr>
              <a:buFont typeface="Wingdings" panose="05000000000000000000" pitchFamily="2" charset="2"/>
              <a:buChar char="§"/>
            </a:pPr>
            <a:r>
              <a:rPr lang="en-US" sz="1100" dirty="0">
                <a:solidFill>
                  <a:schemeClr val="bg1"/>
                </a:solidFill>
                <a:latin typeface="DM Sans" pitchFamily="2" charset="0"/>
                <a:cs typeface="Calibri Light" panose="020F0302020204030204" pitchFamily="34" charset="0"/>
              </a:rPr>
              <a:t>R object containing potential RNA-dependent proteins</a:t>
            </a:r>
          </a:p>
          <a:p>
            <a:pPr marL="171450" indent="-171450">
              <a:buClr>
                <a:srgbClr val="F84A4A"/>
              </a:buClr>
              <a:buFont typeface="Wingdings" panose="05000000000000000000" pitchFamily="2" charset="2"/>
              <a:buChar char="§"/>
            </a:pPr>
            <a:r>
              <a:rPr lang="en-US" sz="1100" dirty="0">
                <a:solidFill>
                  <a:schemeClr val="bg1"/>
                </a:solidFill>
                <a:latin typeface="DM Sans" pitchFamily="2" charset="0"/>
                <a:cs typeface="Calibri Light" panose="020F0302020204030204" pitchFamily="34" charset="0"/>
              </a:rPr>
              <a:t>Division of R-Deep candidates into subgroups with similar shifting behavior </a:t>
            </a:r>
          </a:p>
        </p:txBody>
      </p:sp>
      <p:sp>
        <p:nvSpPr>
          <p:cNvPr id="38" name="Textfeld 37">
            <a:extLst>
              <a:ext uri="{FF2B5EF4-FFF2-40B4-BE49-F238E27FC236}">
                <a16:creationId xmlns:a16="http://schemas.microsoft.com/office/drawing/2014/main" id="{668C153C-F2F1-0879-3343-578D02B92EEB}"/>
              </a:ext>
            </a:extLst>
          </p:cNvPr>
          <p:cNvSpPr txBox="1"/>
          <p:nvPr/>
        </p:nvSpPr>
        <p:spPr>
          <a:xfrm>
            <a:off x="6373890" y="2778707"/>
            <a:ext cx="1951292" cy="769441"/>
          </a:xfrm>
          <a:prstGeom prst="rect">
            <a:avLst/>
          </a:prstGeom>
          <a:noFill/>
        </p:spPr>
        <p:txBody>
          <a:bodyPr wrap="square" rtlCol="0">
            <a:spAutoFit/>
          </a:bodyPr>
          <a:lstStyle/>
          <a:p>
            <a:pPr>
              <a:buClr>
                <a:srgbClr val="F84A4A"/>
              </a:buClr>
            </a:pPr>
            <a:r>
              <a:rPr lang="en-US" sz="1100" dirty="0">
                <a:solidFill>
                  <a:schemeClr val="bg1"/>
                </a:solidFill>
                <a:latin typeface="DM Sans" pitchFamily="2" charset="0"/>
                <a:cs typeface="Calibri Light" panose="020F0302020204030204" pitchFamily="34" charset="0"/>
              </a:rPr>
              <a:t>     </a:t>
            </a:r>
            <a:r>
              <a:rPr lang="en-US" sz="1100" b="1" dirty="0">
                <a:solidFill>
                  <a:schemeClr val="bg1"/>
                </a:solidFill>
                <a:latin typeface="DM Sans" pitchFamily="2" charset="0"/>
                <a:cs typeface="Calibri Light" panose="020F0302020204030204" pitchFamily="34" charset="0"/>
              </a:rPr>
              <a:t>Part (05)</a:t>
            </a:r>
          </a:p>
          <a:p>
            <a:pPr marL="171450" indent="-171450">
              <a:buClr>
                <a:srgbClr val="F84A4A"/>
              </a:buClr>
              <a:buFont typeface="Wingdings" panose="05000000000000000000" pitchFamily="2" charset="2"/>
              <a:buChar char="§"/>
            </a:pPr>
            <a:r>
              <a:rPr lang="en-US" sz="1100" dirty="0">
                <a:solidFill>
                  <a:schemeClr val="bg1"/>
                </a:solidFill>
                <a:latin typeface="DM Sans" pitchFamily="2" charset="0"/>
                <a:cs typeface="Calibri Light" panose="020F0302020204030204" pitchFamily="34" charset="0"/>
              </a:rPr>
              <a:t>Comparison with databases </a:t>
            </a:r>
          </a:p>
          <a:p>
            <a:pPr marL="171450" indent="-171450">
              <a:buClr>
                <a:srgbClr val="F84A4A"/>
              </a:buClr>
              <a:buFont typeface="Wingdings" panose="05000000000000000000" pitchFamily="2" charset="2"/>
              <a:buChar char="§"/>
            </a:pPr>
            <a:r>
              <a:rPr lang="en-US" sz="1100" dirty="0">
                <a:solidFill>
                  <a:schemeClr val="bg1"/>
                </a:solidFill>
                <a:latin typeface="DM Sans" pitchFamily="2" charset="0"/>
                <a:cs typeface="Calibri Light" panose="020F0302020204030204" pitchFamily="34" charset="0"/>
              </a:rPr>
              <a:t>Linear regression model </a:t>
            </a:r>
          </a:p>
        </p:txBody>
      </p:sp>
      <p:sp>
        <p:nvSpPr>
          <p:cNvPr id="39" name="Textfeld 38">
            <a:extLst>
              <a:ext uri="{FF2B5EF4-FFF2-40B4-BE49-F238E27FC236}">
                <a16:creationId xmlns:a16="http://schemas.microsoft.com/office/drawing/2014/main" id="{5BC5DDAE-F3A8-4AF9-86C5-FE9F1A46F8D0}"/>
              </a:ext>
            </a:extLst>
          </p:cNvPr>
          <p:cNvSpPr txBox="1"/>
          <p:nvPr/>
        </p:nvSpPr>
        <p:spPr>
          <a:xfrm>
            <a:off x="7372765" y="2627034"/>
            <a:ext cx="1498655" cy="246221"/>
          </a:xfrm>
          <a:prstGeom prst="rect">
            <a:avLst/>
          </a:prstGeom>
          <a:noFill/>
        </p:spPr>
        <p:txBody>
          <a:bodyPr wrap="square" rtlCol="0">
            <a:spAutoFit/>
          </a:bodyPr>
          <a:lstStyle/>
          <a:p>
            <a:r>
              <a:rPr lang="en-US" sz="1000" i="1" dirty="0">
                <a:solidFill>
                  <a:schemeClr val="bg1"/>
                </a:solidFill>
                <a:latin typeface="DM Sans" pitchFamily="2" charset="0"/>
                <a:cs typeface="Calibri Light" panose="020F0302020204030204" pitchFamily="34" charset="0"/>
              </a:rPr>
              <a:t>Buffer time</a:t>
            </a:r>
          </a:p>
        </p:txBody>
      </p:sp>
      <p:sp>
        <p:nvSpPr>
          <p:cNvPr id="40" name="Textfeld 39">
            <a:extLst>
              <a:ext uri="{FF2B5EF4-FFF2-40B4-BE49-F238E27FC236}">
                <a16:creationId xmlns:a16="http://schemas.microsoft.com/office/drawing/2014/main" id="{5F4996FC-3949-2BB1-F9B2-FF5E3A600A38}"/>
              </a:ext>
            </a:extLst>
          </p:cNvPr>
          <p:cNvSpPr txBox="1"/>
          <p:nvPr/>
        </p:nvSpPr>
        <p:spPr>
          <a:xfrm>
            <a:off x="2635691" y="2658101"/>
            <a:ext cx="724525" cy="276999"/>
          </a:xfrm>
          <a:prstGeom prst="rect">
            <a:avLst/>
          </a:prstGeom>
          <a:noFill/>
        </p:spPr>
        <p:txBody>
          <a:bodyPr wrap="square" rtlCol="0">
            <a:spAutoFit/>
          </a:bodyPr>
          <a:lstStyle/>
          <a:p>
            <a:r>
              <a:rPr lang="en-US" sz="1200" dirty="0">
                <a:solidFill>
                  <a:schemeClr val="bg1"/>
                </a:solidFill>
                <a:latin typeface="DM Sans" pitchFamily="2" charset="0"/>
                <a:cs typeface="Calibri Light" panose="020F0302020204030204" pitchFamily="34" charset="0"/>
              </a:rPr>
              <a:t>12.06.</a:t>
            </a:r>
          </a:p>
        </p:txBody>
      </p:sp>
      <p:sp>
        <p:nvSpPr>
          <p:cNvPr id="41" name="Textfeld 40">
            <a:extLst>
              <a:ext uri="{FF2B5EF4-FFF2-40B4-BE49-F238E27FC236}">
                <a16:creationId xmlns:a16="http://schemas.microsoft.com/office/drawing/2014/main" id="{3D152A86-4B46-0642-5567-436544DBD92D}"/>
              </a:ext>
            </a:extLst>
          </p:cNvPr>
          <p:cNvSpPr txBox="1"/>
          <p:nvPr/>
        </p:nvSpPr>
        <p:spPr>
          <a:xfrm>
            <a:off x="4123106" y="2270829"/>
            <a:ext cx="724525" cy="276999"/>
          </a:xfrm>
          <a:prstGeom prst="rect">
            <a:avLst/>
          </a:prstGeom>
          <a:noFill/>
        </p:spPr>
        <p:txBody>
          <a:bodyPr wrap="square" rtlCol="0">
            <a:spAutoFit/>
          </a:bodyPr>
          <a:lstStyle/>
          <a:p>
            <a:r>
              <a:rPr lang="en-US" sz="1200" dirty="0">
                <a:solidFill>
                  <a:schemeClr val="bg1"/>
                </a:solidFill>
                <a:latin typeface="DM Sans" pitchFamily="2" charset="0"/>
                <a:cs typeface="Calibri Light" panose="020F0302020204030204" pitchFamily="34" charset="0"/>
              </a:rPr>
              <a:t>26.06.</a:t>
            </a:r>
          </a:p>
        </p:txBody>
      </p:sp>
      <p:sp>
        <p:nvSpPr>
          <p:cNvPr id="42" name="Textfeld 41">
            <a:extLst>
              <a:ext uri="{FF2B5EF4-FFF2-40B4-BE49-F238E27FC236}">
                <a16:creationId xmlns:a16="http://schemas.microsoft.com/office/drawing/2014/main" id="{9ED3EB9A-4190-3457-ABE3-8D6E43DFD8CB}"/>
              </a:ext>
            </a:extLst>
          </p:cNvPr>
          <p:cNvSpPr txBox="1"/>
          <p:nvPr/>
        </p:nvSpPr>
        <p:spPr>
          <a:xfrm>
            <a:off x="5331338" y="2640208"/>
            <a:ext cx="724525" cy="276999"/>
          </a:xfrm>
          <a:prstGeom prst="rect">
            <a:avLst/>
          </a:prstGeom>
          <a:noFill/>
        </p:spPr>
        <p:txBody>
          <a:bodyPr wrap="square" rtlCol="0">
            <a:spAutoFit/>
          </a:bodyPr>
          <a:lstStyle/>
          <a:p>
            <a:r>
              <a:rPr lang="en-US" sz="1200" dirty="0">
                <a:solidFill>
                  <a:schemeClr val="bg1"/>
                </a:solidFill>
                <a:latin typeface="DM Sans" pitchFamily="2" charset="0"/>
                <a:cs typeface="Calibri Light" panose="020F0302020204030204" pitchFamily="34" charset="0"/>
              </a:rPr>
              <a:t>03.07.</a:t>
            </a:r>
          </a:p>
        </p:txBody>
      </p:sp>
      <p:sp>
        <p:nvSpPr>
          <p:cNvPr id="43" name="Textfeld 42">
            <a:extLst>
              <a:ext uri="{FF2B5EF4-FFF2-40B4-BE49-F238E27FC236}">
                <a16:creationId xmlns:a16="http://schemas.microsoft.com/office/drawing/2014/main" id="{F652E5E2-2594-4AE1-823F-83FE4F71A00F}"/>
              </a:ext>
            </a:extLst>
          </p:cNvPr>
          <p:cNvSpPr txBox="1"/>
          <p:nvPr/>
        </p:nvSpPr>
        <p:spPr>
          <a:xfrm>
            <a:off x="6537246" y="2264456"/>
            <a:ext cx="724525" cy="276999"/>
          </a:xfrm>
          <a:prstGeom prst="rect">
            <a:avLst/>
          </a:prstGeom>
          <a:noFill/>
        </p:spPr>
        <p:txBody>
          <a:bodyPr wrap="square" rtlCol="0">
            <a:spAutoFit/>
          </a:bodyPr>
          <a:lstStyle/>
          <a:p>
            <a:r>
              <a:rPr lang="en-US" sz="1200" dirty="0">
                <a:solidFill>
                  <a:schemeClr val="bg1"/>
                </a:solidFill>
                <a:latin typeface="DM Sans" pitchFamily="2" charset="0"/>
                <a:cs typeface="Calibri Light" panose="020F0302020204030204" pitchFamily="34" charset="0"/>
              </a:rPr>
              <a:t>10.07.</a:t>
            </a:r>
          </a:p>
        </p:txBody>
      </p:sp>
      <p:sp>
        <p:nvSpPr>
          <p:cNvPr id="44" name="Textfeld 43">
            <a:extLst>
              <a:ext uri="{FF2B5EF4-FFF2-40B4-BE49-F238E27FC236}">
                <a16:creationId xmlns:a16="http://schemas.microsoft.com/office/drawing/2014/main" id="{D69543CF-D2B3-877D-1C62-9046094B5244}"/>
              </a:ext>
            </a:extLst>
          </p:cNvPr>
          <p:cNvSpPr txBox="1"/>
          <p:nvPr/>
        </p:nvSpPr>
        <p:spPr>
          <a:xfrm>
            <a:off x="7536121" y="4205087"/>
            <a:ext cx="1669774" cy="461665"/>
          </a:xfrm>
          <a:prstGeom prst="rect">
            <a:avLst/>
          </a:prstGeom>
          <a:noFill/>
        </p:spPr>
        <p:txBody>
          <a:bodyPr wrap="square" rtlCol="0">
            <a:spAutoFit/>
          </a:bodyPr>
          <a:lstStyle/>
          <a:p>
            <a:r>
              <a:rPr lang="en-US" sz="1600" dirty="0">
                <a:solidFill>
                  <a:srgbClr val="F84A4A"/>
                </a:solidFill>
              </a:rPr>
              <a:t>■</a:t>
            </a:r>
            <a:r>
              <a:rPr lang="en-US" sz="2400" dirty="0"/>
              <a:t> </a:t>
            </a:r>
            <a:r>
              <a:rPr lang="en-US" sz="1100" dirty="0">
                <a:solidFill>
                  <a:schemeClr val="bg1"/>
                </a:solidFill>
                <a:latin typeface="DM Sans" pitchFamily="2" charset="0"/>
                <a:cs typeface="Calibri Light" panose="020F0302020204030204" pitchFamily="34" charset="0"/>
              </a:rPr>
              <a:t>Deliverables</a:t>
            </a:r>
            <a:r>
              <a:rPr lang="en-US" i="1" dirty="0">
                <a:solidFill>
                  <a:schemeClr val="bg1"/>
                </a:solidFill>
                <a:latin typeface="DM Sans" pitchFamily="2" charset="0"/>
                <a:cs typeface="Calibri Light" panose="020F0302020204030204" pitchFamily="34" charset="0"/>
              </a:rPr>
              <a:t> </a:t>
            </a:r>
            <a:endParaRPr lang="en-US" i="1" dirty="0">
              <a:highlight>
                <a:srgbClr val="FFFF85"/>
              </a:highlight>
            </a:endParaRPr>
          </a:p>
        </p:txBody>
      </p:sp>
    </p:spTree>
    <p:extLst>
      <p:ext uri="{BB962C8B-B14F-4D97-AF65-F5344CB8AC3E}">
        <p14:creationId xmlns:p14="http://schemas.microsoft.com/office/powerpoint/2010/main" val="4187935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238225"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References</a:t>
            </a:r>
          </a:p>
        </p:txBody>
      </p:sp>
      <p:sp>
        <p:nvSpPr>
          <p:cNvPr id="3" name="Textfeld 2">
            <a:extLst>
              <a:ext uri="{FF2B5EF4-FFF2-40B4-BE49-F238E27FC236}">
                <a16:creationId xmlns:a16="http://schemas.microsoft.com/office/drawing/2014/main" id="{DEC41AC9-F260-88EA-FBB5-72AD1CDB864A}"/>
              </a:ext>
            </a:extLst>
          </p:cNvPr>
          <p:cNvSpPr txBox="1"/>
          <p:nvPr/>
        </p:nvSpPr>
        <p:spPr>
          <a:xfrm>
            <a:off x="353683" y="696615"/>
            <a:ext cx="7349066" cy="4885953"/>
          </a:xfrm>
          <a:prstGeom prst="rect">
            <a:avLst/>
          </a:prstGeom>
          <a:noFill/>
        </p:spPr>
        <p:txBody>
          <a:bodyPr wrap="square" rtlCol="0">
            <a:spAutoFit/>
          </a:bodyPr>
          <a:lstStyle/>
          <a:p>
            <a:pPr defTabSz="806450">
              <a:tabLst>
                <a:tab pos="361950" algn="l"/>
              </a:tabLst>
            </a:pPr>
            <a:r>
              <a:rPr lang="en-US" sz="1000" dirty="0">
                <a:latin typeface="DM Sans" pitchFamily="2" charset="0"/>
              </a:rPr>
              <a:t>[1] 	</a:t>
            </a:r>
            <a:r>
              <a:rPr lang="en-US" sz="1000" dirty="0" err="1">
                <a:latin typeface="DM Sans" pitchFamily="2" charset="0"/>
              </a:rPr>
              <a:t>Bielli</a:t>
            </a:r>
            <a:r>
              <a:rPr lang="en-US" sz="1000" dirty="0">
                <a:latin typeface="DM Sans" pitchFamily="2" charset="0"/>
              </a:rPr>
              <a:t>, P., </a:t>
            </a:r>
            <a:r>
              <a:rPr lang="en-US" sz="1000" dirty="0" err="1">
                <a:latin typeface="DM Sans" pitchFamily="2" charset="0"/>
              </a:rPr>
              <a:t>Busà</a:t>
            </a:r>
            <a:r>
              <a:rPr lang="en-US" sz="1000" dirty="0">
                <a:latin typeface="DM Sans" pitchFamily="2" charset="0"/>
              </a:rPr>
              <a:t>, R., </a:t>
            </a:r>
            <a:r>
              <a:rPr lang="en-US" sz="1000" dirty="0" err="1">
                <a:latin typeface="DM Sans" pitchFamily="2" charset="0"/>
              </a:rPr>
              <a:t>Paronetto</a:t>
            </a:r>
            <a:r>
              <a:rPr lang="en-US" sz="1000" dirty="0">
                <a:latin typeface="DM Sans" pitchFamily="2" charset="0"/>
              </a:rPr>
              <a:t>, M.P., and </a:t>
            </a:r>
            <a:r>
              <a:rPr lang="en-US" sz="1000" dirty="0" err="1">
                <a:latin typeface="DM Sans" pitchFamily="2" charset="0"/>
              </a:rPr>
              <a:t>Sette</a:t>
            </a:r>
            <a:r>
              <a:rPr lang="en-US" sz="1000" dirty="0">
                <a:latin typeface="DM Sans" pitchFamily="2" charset="0"/>
              </a:rPr>
              <a:t>, C. (2011). The RNA-binding protein Sam68 is a multifunctional player in 	human cancer. </a:t>
            </a:r>
            <a:r>
              <a:rPr lang="en-US" sz="1000" dirty="0" err="1">
                <a:latin typeface="DM Sans" pitchFamily="2" charset="0"/>
              </a:rPr>
              <a:t>Endocr</a:t>
            </a:r>
            <a:r>
              <a:rPr lang="en-US" sz="1000" dirty="0">
                <a:latin typeface="DM Sans" pitchFamily="2" charset="0"/>
              </a:rPr>
              <a:t> </a:t>
            </a:r>
            <a:r>
              <a:rPr lang="en-US" sz="1000" dirty="0" err="1">
                <a:latin typeface="DM Sans" pitchFamily="2" charset="0"/>
              </a:rPr>
              <a:t>Relat</a:t>
            </a:r>
            <a:r>
              <a:rPr lang="en-US" sz="1000" dirty="0">
                <a:latin typeface="DM Sans" pitchFamily="2" charset="0"/>
              </a:rPr>
              <a:t> Cancer</a:t>
            </a:r>
            <a:r>
              <a:rPr lang="en-US" sz="1000" i="1" dirty="0">
                <a:latin typeface="DM Sans" pitchFamily="2" charset="0"/>
              </a:rPr>
              <a:t> 18</a:t>
            </a:r>
            <a:r>
              <a:rPr lang="en-US" sz="1000" dirty="0">
                <a:latin typeface="DM Sans" pitchFamily="2" charset="0"/>
              </a:rPr>
              <a:t>, R91-r102.</a:t>
            </a:r>
          </a:p>
          <a:p>
            <a:endParaRPr lang="en-US" sz="1000" dirty="0">
              <a:latin typeface="DM Sans" pitchFamily="2" charset="0"/>
            </a:endParaRPr>
          </a:p>
          <a:p>
            <a:pPr defTabSz="361950"/>
            <a:r>
              <a:rPr lang="en-US" sz="1000" dirty="0">
                <a:latin typeface="DM Sans" pitchFamily="2" charset="0"/>
              </a:rPr>
              <a:t>[2]</a:t>
            </a:r>
            <a:r>
              <a:rPr lang="en-US" sz="1000" i="1" dirty="0">
                <a:latin typeface="DM Sans" pitchFamily="2" charset="0"/>
              </a:rPr>
              <a:t> 	</a:t>
            </a:r>
            <a:r>
              <a:rPr lang="en-US" sz="1000" dirty="0" err="1">
                <a:latin typeface="DM Sans" pitchFamily="2" charset="0"/>
              </a:rPr>
              <a:t>Abdelmohsen</a:t>
            </a:r>
            <a:r>
              <a:rPr lang="en-US" sz="1000" dirty="0">
                <a:latin typeface="DM Sans" pitchFamily="2" charset="0"/>
              </a:rPr>
              <a:t>, K., and Gorospe, M. (2010). Posttranscriptional regulation of cancer traits by </a:t>
            </a:r>
            <a:r>
              <a:rPr lang="en-US" sz="1000" dirty="0" err="1">
                <a:latin typeface="DM Sans" pitchFamily="2" charset="0"/>
              </a:rPr>
              <a:t>HuR</a:t>
            </a:r>
            <a:r>
              <a:rPr lang="en-US" sz="1000" dirty="0">
                <a:latin typeface="DM Sans" pitchFamily="2" charset="0"/>
              </a:rPr>
              <a:t>. Wiley </a:t>
            </a:r>
            <a:r>
              <a:rPr lang="en-US" sz="1000" dirty="0" err="1">
                <a:latin typeface="DM Sans" pitchFamily="2" charset="0"/>
              </a:rPr>
              <a:t>Interdiscip</a:t>
            </a:r>
            <a:r>
              <a:rPr lang="en-US" sz="1000" dirty="0">
                <a:latin typeface="DM Sans" pitchFamily="2" charset="0"/>
              </a:rPr>
              <a:t> 	Rev RNA</a:t>
            </a:r>
            <a:r>
              <a:rPr lang="en-US" sz="1000" i="1" dirty="0">
                <a:latin typeface="DM Sans" pitchFamily="2" charset="0"/>
              </a:rPr>
              <a:t> 1</a:t>
            </a:r>
            <a:r>
              <a:rPr lang="en-US" sz="1000" dirty="0">
                <a:latin typeface="DM Sans" pitchFamily="2" charset="0"/>
              </a:rPr>
              <a:t>, 214-229.</a:t>
            </a:r>
          </a:p>
          <a:p>
            <a:endParaRPr lang="en-US" sz="1000" dirty="0">
              <a:latin typeface="DM Sans" pitchFamily="2" charset="0"/>
            </a:endParaRPr>
          </a:p>
          <a:p>
            <a:pPr>
              <a:tabLst>
                <a:tab pos="361950" algn="l"/>
              </a:tabLst>
            </a:pPr>
            <a:r>
              <a:rPr lang="en-US" sz="1000" dirty="0">
                <a:latin typeface="DM Sans" pitchFamily="2" charset="0"/>
              </a:rPr>
              <a:t>[3]</a:t>
            </a:r>
            <a:r>
              <a:rPr lang="en-US" sz="1000" i="1" dirty="0">
                <a:latin typeface="DM Sans" pitchFamily="2" charset="0"/>
              </a:rPr>
              <a:t> 	</a:t>
            </a:r>
            <a:r>
              <a:rPr lang="en-US" sz="1000" dirty="0">
                <a:latin typeface="DM Sans" pitchFamily="2" charset="0"/>
              </a:rPr>
              <a:t>Qian, J., </a:t>
            </a:r>
            <a:r>
              <a:rPr lang="en-US" sz="1000" dirty="0" err="1">
                <a:latin typeface="DM Sans" pitchFamily="2" charset="0"/>
              </a:rPr>
              <a:t>Hassanein</a:t>
            </a:r>
            <a:r>
              <a:rPr lang="en-US" sz="1000" dirty="0">
                <a:latin typeface="DM Sans" pitchFamily="2" charset="0"/>
              </a:rPr>
              <a:t>, M., Hoeksema, M.D., Harris, B.K., Zou, Y., Chen, H., Lu, P., Eisenberg, R., Wang, J., Espinosa, A.</a:t>
            </a:r>
            <a:r>
              <a:rPr lang="en-US" sz="1000" i="1" dirty="0">
                <a:latin typeface="DM Sans" pitchFamily="2" charset="0"/>
              </a:rPr>
              <a:t>, et al.</a:t>
            </a:r>
            <a:r>
              <a:rPr lang="en-US" sz="1000" dirty="0">
                <a:latin typeface="DM Sans" pitchFamily="2" charset="0"/>
              </a:rPr>
              <a:t> 	(2015). The RNA binding protein FXR1 is a new driver in the 3q26-29 amplicon and predicts poor prognosis in human 	cancers. Proc Natl </a:t>
            </a:r>
            <a:r>
              <a:rPr lang="en-US" sz="1000" dirty="0" err="1">
                <a:latin typeface="DM Sans" pitchFamily="2" charset="0"/>
              </a:rPr>
              <a:t>Acad</a:t>
            </a:r>
            <a:r>
              <a:rPr lang="en-US" sz="1000" dirty="0">
                <a:latin typeface="DM Sans" pitchFamily="2" charset="0"/>
              </a:rPr>
              <a:t> Sci U S A</a:t>
            </a:r>
            <a:r>
              <a:rPr lang="en-US" sz="1000" i="1" dirty="0">
                <a:latin typeface="DM Sans" pitchFamily="2" charset="0"/>
              </a:rPr>
              <a:t> 112</a:t>
            </a:r>
            <a:r>
              <a:rPr lang="en-US" sz="1000" dirty="0">
                <a:latin typeface="DM Sans" pitchFamily="2" charset="0"/>
              </a:rPr>
              <a:t>, 3469-3474.</a:t>
            </a:r>
          </a:p>
          <a:p>
            <a:endParaRPr lang="en-US" sz="1000" dirty="0">
              <a:latin typeface="DM Sans" pitchFamily="2" charset="0"/>
            </a:endParaRPr>
          </a:p>
          <a:p>
            <a:pPr>
              <a:tabLst>
                <a:tab pos="361950" algn="l"/>
              </a:tabLst>
            </a:pPr>
            <a:r>
              <a:rPr lang="en-US" sz="1000" dirty="0">
                <a:latin typeface="DM Sans" pitchFamily="2" charset="0"/>
              </a:rPr>
              <a:t>[4]</a:t>
            </a:r>
            <a:r>
              <a:rPr lang="en-US" sz="1000" i="1" dirty="0">
                <a:latin typeface="DM Sans" pitchFamily="2" charset="0"/>
              </a:rPr>
              <a:t> 	</a:t>
            </a:r>
            <a:r>
              <a:rPr lang="en-US" sz="1000" dirty="0">
                <a:latin typeface="DM Sans" pitchFamily="2" charset="0"/>
              </a:rPr>
              <a:t>Feng, X., Ma, D., Zhao, J., Song, Y., Zhu, Y., Zhou, Q., Ma, F., Liu, X., Zhong, M., Liu, Y.</a:t>
            </a:r>
            <a:r>
              <a:rPr lang="en-US" sz="1000" i="1" dirty="0">
                <a:latin typeface="DM Sans" pitchFamily="2" charset="0"/>
              </a:rPr>
              <a:t>, et al.</a:t>
            </a:r>
            <a:r>
              <a:rPr lang="en-US" sz="1000" dirty="0">
                <a:latin typeface="DM Sans" pitchFamily="2" charset="0"/>
              </a:rPr>
              <a:t> (2020). UHMK1 promotes gastric 	cancer progression through reprogramming nucleotide metabolism. </a:t>
            </a:r>
            <a:r>
              <a:rPr lang="en-US" sz="1000" dirty="0" err="1">
                <a:latin typeface="DM Sans" pitchFamily="2" charset="0"/>
              </a:rPr>
              <a:t>Embo</a:t>
            </a:r>
            <a:r>
              <a:rPr lang="en-US" sz="1000" dirty="0">
                <a:latin typeface="DM Sans" pitchFamily="2" charset="0"/>
              </a:rPr>
              <a:t> j</a:t>
            </a:r>
            <a:r>
              <a:rPr lang="en-US" sz="1000" i="1" dirty="0">
                <a:latin typeface="DM Sans" pitchFamily="2" charset="0"/>
              </a:rPr>
              <a:t> 39</a:t>
            </a:r>
            <a:r>
              <a:rPr lang="en-US" sz="1000" dirty="0">
                <a:latin typeface="DM Sans" pitchFamily="2" charset="0"/>
              </a:rPr>
              <a:t>, e102541.</a:t>
            </a:r>
          </a:p>
          <a:p>
            <a:endParaRPr lang="en-US" sz="1000" dirty="0">
              <a:latin typeface="DM Sans" pitchFamily="2" charset="0"/>
            </a:endParaRPr>
          </a:p>
          <a:p>
            <a:pPr defTabSz="361950"/>
            <a:r>
              <a:rPr lang="en-US" sz="1000" dirty="0">
                <a:latin typeface="DM Sans" pitchFamily="2" charset="0"/>
              </a:rPr>
              <a:t>[5] 	Wang, Z.L., Li, B., Luo, Y.X., Lin, Q., Liu, S.R., Zhang, X.Q., Zhou, H., Yang, J.H., and Qu, L.H. (2018). Comprehensive Genomic 	Characterization of RNA-Binding Proteins across Human Cancers. Cell Rep</a:t>
            </a:r>
            <a:r>
              <a:rPr lang="en-US" sz="1000" i="1" dirty="0">
                <a:latin typeface="DM Sans" pitchFamily="2" charset="0"/>
              </a:rPr>
              <a:t> 22</a:t>
            </a:r>
            <a:r>
              <a:rPr lang="en-US" sz="1000" dirty="0">
                <a:latin typeface="DM Sans" pitchFamily="2" charset="0"/>
              </a:rPr>
              <a:t>, 286-298.</a:t>
            </a:r>
          </a:p>
          <a:p>
            <a:endParaRPr lang="en-US" sz="1000" dirty="0">
              <a:latin typeface="DM Sans" pitchFamily="2" charset="0"/>
            </a:endParaRPr>
          </a:p>
          <a:p>
            <a:pPr defTabSz="361950"/>
            <a:r>
              <a:rPr lang="en-US" sz="1000" dirty="0">
                <a:latin typeface="DM Sans" pitchFamily="2" charset="0"/>
              </a:rPr>
              <a:t>[6] 	</a:t>
            </a:r>
            <a:r>
              <a:rPr lang="en-US" sz="1000" dirty="0" err="1">
                <a:latin typeface="DM Sans" pitchFamily="2" charset="0"/>
              </a:rPr>
              <a:t>Kelaini</a:t>
            </a:r>
            <a:r>
              <a:rPr lang="en-US" sz="1000" dirty="0">
                <a:latin typeface="DM Sans" pitchFamily="2" charset="0"/>
              </a:rPr>
              <a:t>, S., Chan, C., Cornelius, V.A., and </a:t>
            </a:r>
            <a:r>
              <a:rPr lang="en-US" sz="1000" dirty="0" err="1">
                <a:latin typeface="DM Sans" pitchFamily="2" charset="0"/>
              </a:rPr>
              <a:t>Margariti</a:t>
            </a:r>
            <a:r>
              <a:rPr lang="en-US" sz="1000" dirty="0">
                <a:latin typeface="DM Sans" pitchFamily="2" charset="0"/>
              </a:rPr>
              <a:t>, A. (2021). RNA-Binding Proteins Hold Key Roles in Function, 	Dysfunction, and Disease. Biology (Basel)</a:t>
            </a:r>
            <a:r>
              <a:rPr lang="en-US" sz="1000" i="1" dirty="0">
                <a:latin typeface="DM Sans" pitchFamily="2" charset="0"/>
              </a:rPr>
              <a:t> 10</a:t>
            </a:r>
            <a:r>
              <a:rPr lang="en-US" sz="1000" dirty="0">
                <a:latin typeface="DM Sans" pitchFamily="2" charset="0"/>
              </a:rPr>
              <a:t>.</a:t>
            </a:r>
          </a:p>
          <a:p>
            <a:endParaRPr lang="en-US" sz="1000" dirty="0">
              <a:latin typeface="DM Sans" pitchFamily="2" charset="0"/>
            </a:endParaRPr>
          </a:p>
          <a:p>
            <a:pPr defTabSz="361950"/>
            <a:r>
              <a:rPr lang="en-US" sz="1000" dirty="0">
                <a:latin typeface="DM Sans" pitchFamily="2" charset="0"/>
              </a:rPr>
              <a:t>[7]	</a:t>
            </a:r>
            <a:r>
              <a:rPr lang="en-US" sz="1000" dirty="0" err="1">
                <a:latin typeface="DM Sans" pitchFamily="2" charset="0"/>
              </a:rPr>
              <a:t>Gebauer</a:t>
            </a:r>
            <a:r>
              <a:rPr lang="en-US" sz="1000" dirty="0">
                <a:latin typeface="DM Sans" pitchFamily="2" charset="0"/>
              </a:rPr>
              <a:t>, F., </a:t>
            </a:r>
            <a:r>
              <a:rPr lang="en-US" sz="1000" dirty="0" err="1">
                <a:latin typeface="DM Sans" pitchFamily="2" charset="0"/>
              </a:rPr>
              <a:t>Schwarzl</a:t>
            </a:r>
            <a:r>
              <a:rPr lang="en-US" sz="1000" dirty="0">
                <a:latin typeface="DM Sans" pitchFamily="2" charset="0"/>
              </a:rPr>
              <a:t>, T., </a:t>
            </a:r>
            <a:r>
              <a:rPr lang="en-US" sz="1000" dirty="0" err="1">
                <a:latin typeface="DM Sans" pitchFamily="2" charset="0"/>
              </a:rPr>
              <a:t>Valcárcel</a:t>
            </a:r>
            <a:r>
              <a:rPr lang="en-US" sz="1000" dirty="0">
                <a:latin typeface="DM Sans" pitchFamily="2" charset="0"/>
              </a:rPr>
              <a:t>, J., and </a:t>
            </a:r>
            <a:r>
              <a:rPr lang="en-US" sz="1000" dirty="0" err="1">
                <a:latin typeface="DM Sans" pitchFamily="2" charset="0"/>
              </a:rPr>
              <a:t>Hentze</a:t>
            </a:r>
            <a:r>
              <a:rPr lang="en-US" sz="1000" dirty="0">
                <a:latin typeface="DM Sans" pitchFamily="2" charset="0"/>
              </a:rPr>
              <a:t>, M.W. (2021). RNA-binding proteins in human genetic disease. 	Nature Reviews Genetics</a:t>
            </a:r>
            <a:r>
              <a:rPr lang="en-US" sz="1000" i="1" dirty="0">
                <a:latin typeface="DM Sans" pitchFamily="2" charset="0"/>
              </a:rPr>
              <a:t> 22</a:t>
            </a:r>
            <a:r>
              <a:rPr lang="en-US" sz="1000" dirty="0">
                <a:latin typeface="DM Sans" pitchFamily="2" charset="0"/>
              </a:rPr>
              <a:t>, 185-198.</a:t>
            </a:r>
          </a:p>
          <a:p>
            <a:endParaRPr lang="en-US" sz="1000" dirty="0">
              <a:latin typeface="DM Sans" pitchFamily="2" charset="0"/>
            </a:endParaRPr>
          </a:p>
          <a:p>
            <a:pPr defTabSz="361950"/>
            <a:r>
              <a:rPr lang="en-US" sz="1000" dirty="0">
                <a:latin typeface="DM Sans" pitchFamily="2" charset="0"/>
              </a:rPr>
              <a:t>[8]	</a:t>
            </a:r>
            <a:r>
              <a:rPr lang="en-US" sz="1000" dirty="0" err="1">
                <a:latin typeface="DM Sans" pitchFamily="2" charset="0"/>
              </a:rPr>
              <a:t>Maziuk</a:t>
            </a:r>
            <a:r>
              <a:rPr lang="en-US" sz="1000" dirty="0">
                <a:latin typeface="DM Sans" pitchFamily="2" charset="0"/>
              </a:rPr>
              <a:t>, B., Ballance, H.I., and </a:t>
            </a:r>
            <a:r>
              <a:rPr lang="en-US" sz="1000" dirty="0" err="1">
                <a:latin typeface="DM Sans" pitchFamily="2" charset="0"/>
              </a:rPr>
              <a:t>Wolozin</a:t>
            </a:r>
            <a:r>
              <a:rPr lang="en-US" sz="1000" dirty="0">
                <a:latin typeface="DM Sans" pitchFamily="2" charset="0"/>
              </a:rPr>
              <a:t>, B. (2017). Dysregulation of RNA Binding Protein Aggregation in 	Neurodegenerative Disorders. 	Front Mol </a:t>
            </a:r>
            <a:r>
              <a:rPr lang="en-US" sz="1000" dirty="0" err="1">
                <a:latin typeface="DM Sans" pitchFamily="2" charset="0"/>
              </a:rPr>
              <a:t>Neurosci</a:t>
            </a:r>
            <a:r>
              <a:rPr lang="en-US" sz="1000" i="1" dirty="0">
                <a:latin typeface="DM Sans" pitchFamily="2" charset="0"/>
              </a:rPr>
              <a:t> 10</a:t>
            </a:r>
            <a:r>
              <a:rPr lang="en-US" sz="1000" dirty="0">
                <a:latin typeface="DM Sans" pitchFamily="2" charset="0"/>
              </a:rPr>
              <a:t>, 89.</a:t>
            </a:r>
          </a:p>
          <a:p>
            <a:pPr defTabSz="361950"/>
            <a:endParaRPr lang="en-US" sz="1000" dirty="0">
              <a:latin typeface="DM Sans" pitchFamily="2" charset="0"/>
            </a:endParaRPr>
          </a:p>
          <a:p>
            <a:pPr defTabSz="361950"/>
            <a:r>
              <a:rPr lang="en-US" sz="1000" dirty="0">
                <a:latin typeface="DM Sans" pitchFamily="2" charset="0"/>
              </a:rPr>
              <a:t>[9]	</a:t>
            </a:r>
            <a:r>
              <a:rPr lang="en-US" sz="1000" dirty="0" err="1">
                <a:latin typeface="DM Sans" pitchFamily="2" charset="0"/>
              </a:rPr>
              <a:t>Caudron</a:t>
            </a:r>
            <a:r>
              <a:rPr lang="en-US" sz="1000" dirty="0">
                <a:latin typeface="DM Sans" pitchFamily="2" charset="0"/>
              </a:rPr>
              <a:t>-Herger, M., </a:t>
            </a:r>
            <a:r>
              <a:rPr lang="en-US" sz="1000" dirty="0" err="1">
                <a:latin typeface="DM Sans" pitchFamily="2" charset="0"/>
              </a:rPr>
              <a:t>Rusin</a:t>
            </a:r>
            <a:r>
              <a:rPr lang="en-US" sz="1000" dirty="0">
                <a:latin typeface="DM Sans" pitchFamily="2" charset="0"/>
              </a:rPr>
              <a:t>, S.F., Adamo, M.E., Seiler, J., Schmid, V.K., </a:t>
            </a:r>
            <a:r>
              <a:rPr lang="en-US" sz="1000" dirty="0" err="1">
                <a:latin typeface="DM Sans" pitchFamily="2" charset="0"/>
              </a:rPr>
              <a:t>Barreau</a:t>
            </a:r>
            <a:r>
              <a:rPr lang="en-US" sz="1000" dirty="0">
                <a:latin typeface="DM Sans" pitchFamily="2" charset="0"/>
              </a:rPr>
              <a:t>, E., </a:t>
            </a:r>
            <a:r>
              <a:rPr lang="en-US" sz="1000" dirty="0" err="1">
                <a:latin typeface="DM Sans" pitchFamily="2" charset="0"/>
              </a:rPr>
              <a:t>Kettenbach</a:t>
            </a:r>
            <a:r>
              <a:rPr lang="en-US" sz="1000" dirty="0">
                <a:latin typeface="DM Sans" pitchFamily="2" charset="0"/>
              </a:rPr>
              <a:t>, A.N., and </a:t>
            </a:r>
            <a:r>
              <a:rPr lang="en-US" sz="1000" dirty="0" err="1">
                <a:latin typeface="DM Sans" pitchFamily="2" charset="0"/>
              </a:rPr>
              <a:t>Diederichs</a:t>
            </a:r>
            <a:r>
              <a:rPr lang="en-US" sz="1000" dirty="0">
                <a:latin typeface="DM Sans" pitchFamily="2" charset="0"/>
              </a:rPr>
              <a:t>, S. 	(2019). R-</a:t>
            </a:r>
            <a:r>
              <a:rPr lang="en-US" sz="1000" dirty="0" err="1">
                <a:latin typeface="DM Sans" pitchFamily="2" charset="0"/>
              </a:rPr>
              <a:t>DeeP</a:t>
            </a:r>
            <a:r>
              <a:rPr lang="en-US" sz="1000" dirty="0">
                <a:latin typeface="DM Sans" pitchFamily="2" charset="0"/>
              </a:rPr>
              <a:t>: Proteome-wide and Quantitative Identification of RNA-Dependent Proteins by Density Gradient 	Ultracentrifugation. Mol Cell</a:t>
            </a:r>
            <a:r>
              <a:rPr lang="en-US" sz="1000" i="1" dirty="0">
                <a:latin typeface="DM Sans" pitchFamily="2" charset="0"/>
              </a:rPr>
              <a:t> 75</a:t>
            </a:r>
            <a:r>
              <a:rPr lang="en-US" sz="1000" dirty="0">
                <a:latin typeface="DM Sans" pitchFamily="2" charset="0"/>
              </a:rPr>
              <a:t>, 184-199.e110.</a:t>
            </a:r>
          </a:p>
          <a:p>
            <a:pPr defTabSz="361950"/>
            <a:endParaRPr lang="en-US" sz="1050" i="1" dirty="0">
              <a:latin typeface="DM Sans" pitchFamily="2" charset="0"/>
            </a:endParaRPr>
          </a:p>
          <a:p>
            <a:endParaRPr lang="en-US" sz="1050" i="1" dirty="0">
              <a:latin typeface="DM Sans" pitchFamily="2" charset="0"/>
            </a:endParaRPr>
          </a:p>
          <a:p>
            <a:endParaRPr lang="en-US" sz="1050" dirty="0">
              <a:latin typeface="DM Sans" pitchFamily="2" charset="0"/>
            </a:endParaRPr>
          </a:p>
        </p:txBody>
      </p:sp>
    </p:spTree>
    <p:extLst>
      <p:ext uri="{BB962C8B-B14F-4D97-AF65-F5344CB8AC3E}">
        <p14:creationId xmlns:p14="http://schemas.microsoft.com/office/powerpoint/2010/main" val="4271674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4C003DD-DF2F-E61F-80E3-929CB1B5A9AC}"/>
              </a:ext>
            </a:extLst>
          </p:cNvPr>
          <p:cNvSpPr txBox="1"/>
          <p:nvPr/>
        </p:nvSpPr>
        <p:spPr>
          <a:xfrm>
            <a:off x="353683" y="282312"/>
            <a:ext cx="8238225"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What</a:t>
            </a:r>
            <a:r>
              <a:rPr lang="de-DE" sz="2400" b="1" dirty="0">
                <a:solidFill>
                  <a:schemeClr val="bg1"/>
                </a:solidFill>
                <a:latin typeface="DM Sans" pitchFamily="2" charset="0"/>
                <a:cs typeface="Calibri Light" panose="020F0302020204030204" pitchFamily="34" charset="0"/>
              </a:rPr>
              <a:t> Are RNA-</a:t>
            </a:r>
            <a:r>
              <a:rPr lang="de-DE" sz="2400" b="1" dirty="0" err="1">
                <a:solidFill>
                  <a:schemeClr val="bg1"/>
                </a:solidFill>
                <a:latin typeface="DM Sans" pitchFamily="2" charset="0"/>
                <a:cs typeface="Calibri Light" panose="020F0302020204030204" pitchFamily="34" charset="0"/>
              </a:rPr>
              <a:t>dependent</a:t>
            </a:r>
            <a:r>
              <a:rPr lang="de-DE" sz="2400" b="1" dirty="0">
                <a:solidFill>
                  <a:schemeClr val="bg1"/>
                </a:solidFill>
                <a:latin typeface="DM Sans" pitchFamily="2" charset="0"/>
                <a:cs typeface="Calibri Light" panose="020F0302020204030204" pitchFamily="34" charset="0"/>
              </a:rPr>
              <a:t> Proteins?</a:t>
            </a:r>
          </a:p>
        </p:txBody>
      </p:sp>
      <p:sp>
        <p:nvSpPr>
          <p:cNvPr id="7" name="Textfeld 6">
            <a:extLst>
              <a:ext uri="{FF2B5EF4-FFF2-40B4-BE49-F238E27FC236}">
                <a16:creationId xmlns:a16="http://schemas.microsoft.com/office/drawing/2014/main" id="{E8DE3A32-04FE-0EC5-756D-212F0E070766}"/>
              </a:ext>
            </a:extLst>
          </p:cNvPr>
          <p:cNvSpPr txBox="1"/>
          <p:nvPr/>
        </p:nvSpPr>
        <p:spPr>
          <a:xfrm>
            <a:off x="353683" y="1069872"/>
            <a:ext cx="3487125" cy="338554"/>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RNA-binding proteins:</a:t>
            </a:r>
            <a:endParaRPr lang="en-US" sz="1200" dirty="0">
              <a:solidFill>
                <a:schemeClr val="bg1"/>
              </a:solidFill>
              <a:latin typeface="DM Sans" pitchFamily="2" charset="0"/>
              <a:cs typeface="Calibri Light" panose="020F0302020204030204" pitchFamily="34" charset="0"/>
            </a:endParaRPr>
          </a:p>
        </p:txBody>
      </p:sp>
      <p:sp>
        <p:nvSpPr>
          <p:cNvPr id="8" name="Textfeld 7">
            <a:extLst>
              <a:ext uri="{FF2B5EF4-FFF2-40B4-BE49-F238E27FC236}">
                <a16:creationId xmlns:a16="http://schemas.microsoft.com/office/drawing/2014/main" id="{7F858626-9B37-6CC8-2A41-98C0853973C0}"/>
              </a:ext>
            </a:extLst>
          </p:cNvPr>
          <p:cNvSpPr txBox="1"/>
          <p:nvPr/>
        </p:nvSpPr>
        <p:spPr>
          <a:xfrm>
            <a:off x="4243347" y="1069872"/>
            <a:ext cx="3487125" cy="338554"/>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RNA-dependent proteins:</a:t>
            </a:r>
            <a:endParaRPr lang="en-US" sz="1200" dirty="0">
              <a:solidFill>
                <a:schemeClr val="bg1"/>
              </a:solidFill>
              <a:latin typeface="DM Sans" pitchFamily="2" charset="0"/>
              <a:cs typeface="Calibri Light" panose="020F0302020204030204" pitchFamily="34" charset="0"/>
            </a:endParaRPr>
          </a:p>
        </p:txBody>
      </p:sp>
      <p:sp>
        <p:nvSpPr>
          <p:cNvPr id="9" name="Textfeld 8">
            <a:extLst>
              <a:ext uri="{FF2B5EF4-FFF2-40B4-BE49-F238E27FC236}">
                <a16:creationId xmlns:a16="http://schemas.microsoft.com/office/drawing/2014/main" id="{70D955E1-C836-301F-09FA-27FEF0D227AD}"/>
              </a:ext>
            </a:extLst>
          </p:cNvPr>
          <p:cNvSpPr txBox="1"/>
          <p:nvPr/>
        </p:nvSpPr>
        <p:spPr>
          <a:xfrm>
            <a:off x="-44450" y="3176270"/>
            <a:ext cx="292388" cy="1967230"/>
          </a:xfrm>
          <a:prstGeom prst="rect">
            <a:avLst/>
          </a:prstGeom>
          <a:noFill/>
        </p:spPr>
        <p:txBody>
          <a:bodyPr vert="vert270" wrap="square" rtlCol="0">
            <a:spAutoFit/>
          </a:bodyPr>
          <a:lstStyle/>
          <a:p>
            <a:r>
              <a:rPr lang="de-DE" sz="700" dirty="0" err="1">
                <a:solidFill>
                  <a:schemeClr val="accent6">
                    <a:lumMod val="50000"/>
                  </a:schemeClr>
                </a:solidFill>
                <a:latin typeface="DM Sans" pitchFamily="2" charset="0"/>
                <a:cs typeface="Calibri" panose="020F0502020204030204" pitchFamily="34" charset="0"/>
              </a:rPr>
              <a:t>Created</a:t>
            </a:r>
            <a:r>
              <a:rPr lang="de-DE" sz="700" dirty="0">
                <a:solidFill>
                  <a:schemeClr val="accent6">
                    <a:lumMod val="50000"/>
                  </a:schemeClr>
                </a:solidFill>
                <a:latin typeface="DM Sans" pitchFamily="2" charset="0"/>
                <a:cs typeface="Calibri" panose="020F0502020204030204" pitchFamily="34" charset="0"/>
              </a:rPr>
              <a:t> </a:t>
            </a:r>
            <a:r>
              <a:rPr lang="de-DE" sz="700" dirty="0" err="1">
                <a:solidFill>
                  <a:schemeClr val="accent6">
                    <a:lumMod val="50000"/>
                  </a:schemeClr>
                </a:solidFill>
                <a:latin typeface="DM Sans" pitchFamily="2" charset="0"/>
                <a:cs typeface="Calibri" panose="020F0502020204030204" pitchFamily="34" charset="0"/>
              </a:rPr>
              <a:t>with</a:t>
            </a:r>
            <a:r>
              <a:rPr lang="de-DE" sz="700" dirty="0">
                <a:solidFill>
                  <a:schemeClr val="accent6">
                    <a:lumMod val="50000"/>
                  </a:schemeClr>
                </a:solidFill>
                <a:latin typeface="DM Sans" pitchFamily="2" charset="0"/>
                <a:cs typeface="Calibri" panose="020F0502020204030204" pitchFamily="34" charset="0"/>
              </a:rPr>
              <a:t>: Biorender.com</a:t>
            </a:r>
            <a:endParaRPr lang="de-DE" sz="700" dirty="0">
              <a:solidFill>
                <a:schemeClr val="bg1"/>
              </a:solidFill>
              <a:latin typeface="DM Sans" pitchFamily="2" charset="0"/>
              <a:cs typeface="Calibri" panose="020F0502020204030204" pitchFamily="34" charset="0"/>
            </a:endParaRPr>
          </a:p>
        </p:txBody>
      </p:sp>
      <p:pic>
        <p:nvPicPr>
          <p:cNvPr id="4" name="Grafik 3">
            <a:extLst>
              <a:ext uri="{FF2B5EF4-FFF2-40B4-BE49-F238E27FC236}">
                <a16:creationId xmlns:a16="http://schemas.microsoft.com/office/drawing/2014/main" id="{38E90E5D-4D7A-A96F-1A86-A6A7B39B87DE}"/>
              </a:ext>
            </a:extLst>
          </p:cNvPr>
          <p:cNvPicPr>
            <a:picLocks noChangeAspect="1"/>
          </p:cNvPicPr>
          <p:nvPr/>
        </p:nvPicPr>
        <p:blipFill>
          <a:blip r:embed="rId3"/>
          <a:stretch>
            <a:fillRect/>
          </a:stretch>
        </p:blipFill>
        <p:spPr>
          <a:xfrm>
            <a:off x="1827354" y="1457730"/>
            <a:ext cx="5489292" cy="3403458"/>
          </a:xfrm>
          <a:prstGeom prst="rect">
            <a:avLst/>
          </a:prstGeom>
        </p:spPr>
      </p:pic>
    </p:spTree>
    <p:extLst>
      <p:ext uri="{BB962C8B-B14F-4D97-AF65-F5344CB8AC3E}">
        <p14:creationId xmlns:p14="http://schemas.microsoft.com/office/powerpoint/2010/main" val="565467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B65C2154-6CFD-2AF3-CD9C-BF250ACEE895}"/>
              </a:ext>
            </a:extLst>
          </p:cNvPr>
          <p:cNvSpPr txBox="1"/>
          <p:nvPr/>
        </p:nvSpPr>
        <p:spPr>
          <a:xfrm>
            <a:off x="974785" y="756308"/>
            <a:ext cx="4572000" cy="3539430"/>
          </a:xfrm>
          <a:prstGeom prst="rect">
            <a:avLst/>
          </a:prstGeom>
          <a:noFill/>
        </p:spPr>
        <p:txBody>
          <a:bodyPr wrap="square">
            <a:spAutoFit/>
          </a:bodyPr>
          <a:lstStyle/>
          <a:p>
            <a:r>
              <a:rPr lang="de-DE" dirty="0"/>
              <a:t>1. </a:t>
            </a:r>
            <a:r>
              <a:rPr lang="de-DE" dirty="0" err="1"/>
              <a:t>Preliminary</a:t>
            </a:r>
            <a:r>
              <a:rPr lang="de-DE" dirty="0"/>
              <a:t> </a:t>
            </a:r>
            <a:r>
              <a:rPr lang="de-DE" dirty="0" err="1"/>
              <a:t>steps</a:t>
            </a:r>
            <a:r>
              <a:rPr lang="de-DE" dirty="0"/>
              <a:t> </a:t>
            </a:r>
          </a:p>
          <a:p>
            <a:r>
              <a:rPr lang="de-DE" dirty="0"/>
              <a:t>	- Data </a:t>
            </a:r>
            <a:r>
              <a:rPr lang="de-DE" dirty="0" err="1"/>
              <a:t>cleaning</a:t>
            </a:r>
            <a:br>
              <a:rPr lang="de-DE" dirty="0"/>
            </a:br>
            <a:r>
              <a:rPr lang="de-DE" dirty="0"/>
              <a:t>	- </a:t>
            </a:r>
            <a:r>
              <a:rPr lang="de-DE" dirty="0" err="1"/>
              <a:t>Normalization</a:t>
            </a:r>
            <a:endParaRPr lang="de-DE" dirty="0"/>
          </a:p>
          <a:p>
            <a:r>
              <a:rPr lang="de-DE" dirty="0"/>
              <a:t>	- </a:t>
            </a:r>
            <a:r>
              <a:rPr lang="de-DE" dirty="0" err="1"/>
              <a:t>Reproducibility</a:t>
            </a:r>
            <a:endParaRPr lang="de-DE" dirty="0"/>
          </a:p>
          <a:p>
            <a:r>
              <a:rPr lang="de-DE" dirty="0"/>
              <a:t>2. </a:t>
            </a:r>
            <a:r>
              <a:rPr lang="de-DE" dirty="0" err="1"/>
              <a:t>Identification</a:t>
            </a:r>
            <a:r>
              <a:rPr lang="de-DE" dirty="0"/>
              <a:t> of RNA-</a:t>
            </a:r>
            <a:r>
              <a:rPr lang="de-DE" dirty="0" err="1"/>
              <a:t>dependent</a:t>
            </a:r>
            <a:r>
              <a:rPr lang="de-DE" dirty="0"/>
              <a:t> </a:t>
            </a:r>
            <a:r>
              <a:rPr lang="de-DE" dirty="0" err="1"/>
              <a:t>proteins</a:t>
            </a:r>
            <a:endParaRPr lang="de-DE" dirty="0"/>
          </a:p>
          <a:p>
            <a:r>
              <a:rPr lang="de-DE" dirty="0"/>
              <a:t>	- </a:t>
            </a:r>
            <a:r>
              <a:rPr lang="de-DE" dirty="0" err="1"/>
              <a:t>Defining</a:t>
            </a:r>
            <a:r>
              <a:rPr lang="de-DE" dirty="0"/>
              <a:t> </a:t>
            </a:r>
            <a:r>
              <a:rPr lang="de-DE" dirty="0" err="1"/>
              <a:t>selection</a:t>
            </a:r>
            <a:r>
              <a:rPr lang="de-DE" dirty="0"/>
              <a:t> </a:t>
            </a:r>
            <a:r>
              <a:rPr lang="de-DE" dirty="0" err="1"/>
              <a:t>criteria</a:t>
            </a:r>
            <a:br>
              <a:rPr lang="de-DE" dirty="0"/>
            </a:br>
            <a:r>
              <a:rPr lang="de-DE" dirty="0"/>
              <a:t>	- </a:t>
            </a:r>
            <a:r>
              <a:rPr lang="de-DE" dirty="0" err="1"/>
              <a:t>Applying</a:t>
            </a:r>
            <a:r>
              <a:rPr lang="de-DE" dirty="0"/>
              <a:t> </a:t>
            </a:r>
            <a:r>
              <a:rPr lang="de-DE" dirty="0" err="1"/>
              <a:t>selection</a:t>
            </a:r>
            <a:r>
              <a:rPr lang="de-DE" dirty="0"/>
              <a:t> </a:t>
            </a:r>
            <a:r>
              <a:rPr lang="de-DE" dirty="0" err="1"/>
              <a:t>criteria</a:t>
            </a:r>
            <a:r>
              <a:rPr lang="de-DE" dirty="0"/>
              <a:t> </a:t>
            </a:r>
          </a:p>
          <a:p>
            <a:r>
              <a:rPr lang="de-DE" dirty="0"/>
              <a:t>3. Dimension </a:t>
            </a:r>
            <a:r>
              <a:rPr lang="de-DE" dirty="0" err="1"/>
              <a:t>reduction</a:t>
            </a:r>
            <a:r>
              <a:rPr lang="de-DE" dirty="0"/>
              <a:t> </a:t>
            </a:r>
            <a:r>
              <a:rPr lang="de-DE" dirty="0" err="1"/>
              <a:t>analysis</a:t>
            </a:r>
            <a:endParaRPr lang="de-DE" dirty="0"/>
          </a:p>
          <a:p>
            <a:r>
              <a:rPr lang="de-DE" dirty="0"/>
              <a:t>	- </a:t>
            </a:r>
            <a:r>
              <a:rPr lang="de-DE" dirty="0" err="1"/>
              <a:t>Procedure</a:t>
            </a:r>
            <a:br>
              <a:rPr lang="de-DE" dirty="0"/>
            </a:br>
            <a:r>
              <a:rPr lang="de-DE" dirty="0"/>
              <a:t>	- </a:t>
            </a:r>
            <a:r>
              <a:rPr lang="de-DE" dirty="0" err="1"/>
              <a:t>Results</a:t>
            </a:r>
            <a:r>
              <a:rPr lang="de-DE" dirty="0"/>
              <a:t> and </a:t>
            </a:r>
            <a:r>
              <a:rPr lang="de-DE" dirty="0" err="1"/>
              <a:t>their</a:t>
            </a:r>
            <a:r>
              <a:rPr lang="de-DE" dirty="0"/>
              <a:t> </a:t>
            </a:r>
            <a:r>
              <a:rPr lang="de-DE" dirty="0" err="1"/>
              <a:t>meaning</a:t>
            </a:r>
            <a:r>
              <a:rPr lang="de-DE" dirty="0"/>
              <a:t> </a:t>
            </a:r>
          </a:p>
          <a:p>
            <a:r>
              <a:rPr lang="de-DE" dirty="0"/>
              <a:t>4. </a:t>
            </a:r>
            <a:r>
              <a:rPr lang="de-DE" dirty="0" err="1"/>
              <a:t>Developing</a:t>
            </a:r>
            <a:r>
              <a:rPr lang="de-DE" dirty="0"/>
              <a:t> a linear </a:t>
            </a:r>
            <a:r>
              <a:rPr lang="de-DE" dirty="0" err="1"/>
              <a:t>regression</a:t>
            </a:r>
            <a:r>
              <a:rPr lang="de-DE" dirty="0"/>
              <a:t> </a:t>
            </a:r>
            <a:r>
              <a:rPr lang="de-DE" dirty="0" err="1"/>
              <a:t>model</a:t>
            </a:r>
            <a:endParaRPr lang="de-DE" dirty="0"/>
          </a:p>
          <a:p>
            <a:r>
              <a:rPr lang="de-DE" dirty="0"/>
              <a:t>	- </a:t>
            </a:r>
            <a:r>
              <a:rPr lang="de-DE" dirty="0" err="1"/>
              <a:t>Procedure</a:t>
            </a:r>
            <a:br>
              <a:rPr lang="de-DE" dirty="0"/>
            </a:br>
            <a:r>
              <a:rPr lang="de-DE" dirty="0"/>
              <a:t>	- </a:t>
            </a:r>
            <a:r>
              <a:rPr lang="de-DE" dirty="0" err="1"/>
              <a:t>Results</a:t>
            </a:r>
            <a:r>
              <a:rPr lang="de-DE" dirty="0"/>
              <a:t> and </a:t>
            </a:r>
            <a:r>
              <a:rPr lang="de-DE" dirty="0" err="1"/>
              <a:t>their</a:t>
            </a:r>
            <a:r>
              <a:rPr lang="de-DE" dirty="0"/>
              <a:t> </a:t>
            </a:r>
            <a:r>
              <a:rPr lang="de-DE" dirty="0" err="1"/>
              <a:t>meaning</a:t>
            </a:r>
            <a:endParaRPr lang="de-DE" dirty="0"/>
          </a:p>
          <a:p>
            <a:endParaRPr lang="de-DE" dirty="0"/>
          </a:p>
          <a:p>
            <a:r>
              <a:rPr lang="de-DE" dirty="0"/>
              <a:t>ausgrauen </a:t>
            </a:r>
          </a:p>
          <a:p>
            <a:endParaRPr lang="de-DE" dirty="0"/>
          </a:p>
        </p:txBody>
      </p:sp>
    </p:spTree>
    <p:extLst>
      <p:ext uri="{BB962C8B-B14F-4D97-AF65-F5344CB8AC3E}">
        <p14:creationId xmlns:p14="http://schemas.microsoft.com/office/powerpoint/2010/main" val="2982962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5514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58973A92-EB33-65E2-9120-C9DCD10F1FBF}"/>
              </a:ext>
            </a:extLst>
          </p:cNvPr>
          <p:cNvSpPr txBox="1"/>
          <p:nvPr/>
        </p:nvSpPr>
        <p:spPr>
          <a:xfrm>
            <a:off x="1940943" y="1268083"/>
            <a:ext cx="5046453" cy="307777"/>
          </a:xfrm>
          <a:prstGeom prst="rect">
            <a:avLst/>
          </a:prstGeom>
          <a:noFill/>
        </p:spPr>
        <p:txBody>
          <a:bodyPr wrap="square" rtlCol="0">
            <a:spAutoFit/>
          </a:bodyPr>
          <a:lstStyle/>
          <a:p>
            <a:r>
              <a:rPr lang="de-DE" dirty="0" err="1"/>
              <a:t>Selection</a:t>
            </a:r>
            <a:r>
              <a:rPr lang="de-DE" dirty="0"/>
              <a:t> </a:t>
            </a:r>
            <a:r>
              <a:rPr lang="de-DE" dirty="0" err="1"/>
              <a:t>criteria</a:t>
            </a:r>
            <a:r>
              <a:rPr lang="de-DE" dirty="0"/>
              <a:t> + Graph </a:t>
            </a:r>
          </a:p>
        </p:txBody>
      </p:sp>
    </p:spTree>
    <p:extLst>
      <p:ext uri="{BB962C8B-B14F-4D97-AF65-F5344CB8AC3E}">
        <p14:creationId xmlns:p14="http://schemas.microsoft.com/office/powerpoint/2010/main" val="4095143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03132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1. </a:t>
            </a:r>
            <a:r>
              <a:rPr lang="de-DE" sz="2400" b="1" dirty="0" err="1">
                <a:solidFill>
                  <a:schemeClr val="bg1"/>
                </a:solidFill>
                <a:latin typeface="DM Sans" pitchFamily="2" charset="0"/>
                <a:cs typeface="Calibri Light" panose="020F0302020204030204" pitchFamily="34" charset="0"/>
              </a:rPr>
              <a:t>Preliminary</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steps</a:t>
            </a:r>
            <a:endParaRPr lang="de-DE" sz="24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Data </a:t>
            </a:r>
            <a:r>
              <a:rPr lang="de-DE" sz="1800" b="1" dirty="0" err="1">
                <a:solidFill>
                  <a:schemeClr val="bg1"/>
                </a:solidFill>
                <a:latin typeface="DM Sans" pitchFamily="2" charset="0"/>
                <a:cs typeface="Calibri Light" panose="020F0302020204030204" pitchFamily="34" charset="0"/>
              </a:rPr>
              <a:t>cleaning</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Normalization</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Reproducibility</a:t>
            </a:r>
            <a:endParaRPr lang="de-DE" sz="1800" b="1" dirty="0">
              <a:solidFill>
                <a:schemeClr val="bg1"/>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1"/>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2. </a:t>
            </a:r>
            <a:r>
              <a:rPr lang="de-DE" sz="2400" b="1" dirty="0" err="1">
                <a:solidFill>
                  <a:schemeClr val="bg2">
                    <a:lumMod val="65000"/>
                  </a:schemeClr>
                </a:solidFill>
                <a:latin typeface="DM Sans" pitchFamily="2" charset="0"/>
                <a:cs typeface="Calibri Light" panose="020F0302020204030204" pitchFamily="34" charset="0"/>
              </a:rPr>
              <a:t>Identification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of</a:t>
            </a:r>
            <a:r>
              <a:rPr lang="de-DE" sz="2400" b="1" dirty="0">
                <a:solidFill>
                  <a:schemeClr val="bg2">
                    <a:lumMod val="65000"/>
                  </a:schemeClr>
                </a:solidFill>
                <a:latin typeface="DM Sans" pitchFamily="2" charset="0"/>
                <a:cs typeface="Calibri Light" panose="020F0302020204030204" pitchFamily="34" charset="0"/>
              </a:rPr>
              <a:t> RNA-dependent </a:t>
            </a:r>
            <a:r>
              <a:rPr lang="de-DE" sz="2400" b="1" dirty="0" err="1">
                <a:solidFill>
                  <a:schemeClr val="bg2">
                    <a:lumMod val="65000"/>
                  </a:schemeClr>
                </a:solidFill>
                <a:latin typeface="DM Sans" pitchFamily="2" charset="0"/>
                <a:cs typeface="Calibri Light" panose="020F0302020204030204" pitchFamily="34" charset="0"/>
              </a:rPr>
              <a:t>proteins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Definition </a:t>
            </a:r>
            <a:r>
              <a:rPr lang="de-DE" sz="1800" b="1" dirty="0" err="1">
                <a:solidFill>
                  <a:schemeClr val="bg2">
                    <a:lumMod val="65000"/>
                  </a:schemeClr>
                </a:solidFill>
                <a:latin typeface="DM Sans" pitchFamily="2" charset="0"/>
                <a:cs typeface="Calibri Light" panose="020F0302020204030204" pitchFamily="34" charset="0"/>
              </a:rPr>
              <a:t>of</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Application</a:t>
            </a:r>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of</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661993"/>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3. Dimension </a:t>
            </a:r>
            <a:r>
              <a:rPr lang="de-DE" sz="2400" b="1" dirty="0" err="1">
                <a:solidFill>
                  <a:schemeClr val="bg2">
                    <a:lumMod val="65000"/>
                  </a:schemeClr>
                </a:solidFill>
                <a:latin typeface="DM Sans" pitchFamily="2" charset="0"/>
                <a:cs typeface="Calibri Light" panose="020F0302020204030204" pitchFamily="34" charset="0"/>
              </a:rPr>
              <a:t>reduction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analysis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Procedure</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Results</a:t>
            </a:r>
          </a:p>
          <a:p>
            <a:r>
              <a:rPr lang="de-DE" sz="1800" b="1" dirty="0">
                <a:solidFill>
                  <a:schemeClr val="bg2">
                    <a:lumMod val="65000"/>
                  </a:schemeClr>
                </a:solidFill>
                <a:latin typeface="DM Sans" pitchFamily="2" charset="0"/>
                <a:cs typeface="Calibri Light" panose="020F0302020204030204" pitchFamily="34" charset="0"/>
              </a:rPr>
              <a:t>-    Interpretation</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66348"/>
            <a:ext cx="4572000" cy="203132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4. </a:t>
            </a:r>
            <a:r>
              <a:rPr lang="de-DE" sz="2400" b="1" dirty="0" err="1">
                <a:solidFill>
                  <a:schemeClr val="bg2">
                    <a:lumMod val="65000"/>
                  </a:schemeClr>
                </a:solidFill>
                <a:latin typeface="DM Sans" pitchFamily="2" charset="0"/>
                <a:cs typeface="Calibri Light" panose="020F0302020204030204" pitchFamily="34" charset="0"/>
              </a:rPr>
              <a:t>Developing</a:t>
            </a:r>
            <a:r>
              <a:rPr lang="de-DE" sz="2400" b="1" dirty="0">
                <a:solidFill>
                  <a:schemeClr val="bg2">
                    <a:lumMod val="65000"/>
                  </a:schemeClr>
                </a:solidFill>
                <a:latin typeface="DM Sans" pitchFamily="2" charset="0"/>
                <a:cs typeface="Calibri Light" panose="020F0302020204030204" pitchFamily="34" charset="0"/>
              </a:rPr>
              <a:t> a linear </a:t>
            </a:r>
            <a:r>
              <a:rPr lang="de-DE" sz="2400" b="1" dirty="0" err="1">
                <a:solidFill>
                  <a:schemeClr val="bg2">
                    <a:lumMod val="65000"/>
                  </a:schemeClr>
                </a:solidFill>
                <a:latin typeface="DM Sans" pitchFamily="2" charset="0"/>
                <a:cs typeface="Calibri Light" panose="020F0302020204030204" pitchFamily="34" charset="0"/>
              </a:rPr>
              <a:t>regression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model</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Procedure</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Results</a:t>
            </a:r>
          </a:p>
          <a:p>
            <a:r>
              <a:rPr lang="de-DE" sz="1800" b="1" dirty="0">
                <a:solidFill>
                  <a:schemeClr val="bg2">
                    <a:lumMod val="65000"/>
                  </a:schemeClr>
                </a:solidFill>
                <a:latin typeface="DM Sans" pitchFamily="2" charset="0"/>
                <a:cs typeface="Calibri Light" panose="020F0302020204030204" pitchFamily="34" charset="0"/>
              </a:rPr>
              <a:t>-    Interpretation</a:t>
            </a:r>
          </a:p>
          <a:p>
            <a:endParaRPr lang="de-DE" sz="2400" b="1" dirty="0">
              <a:solidFill>
                <a:schemeClr val="bg2">
                  <a:lumMod val="65000"/>
                </a:schemeClr>
              </a:solidFill>
              <a:latin typeface="DM Sans" pitchFamily="2" charset="0"/>
              <a:cs typeface="Calibri Light" panose="020F0302020204030204" pitchFamily="34" charset="0"/>
            </a:endParaRPr>
          </a:p>
        </p:txBody>
      </p:sp>
    </p:spTree>
    <p:extLst>
      <p:ext uri="{BB962C8B-B14F-4D97-AF65-F5344CB8AC3E}">
        <p14:creationId xmlns:p14="http://schemas.microsoft.com/office/powerpoint/2010/main" val="2674680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7129078-98D4-6F19-8E5B-154E531BF5DB}"/>
              </a:ext>
            </a:extLst>
          </p:cNvPr>
          <p:cNvSpPr txBox="1"/>
          <p:nvPr/>
        </p:nvSpPr>
        <p:spPr>
          <a:xfrm>
            <a:off x="353683" y="285750"/>
            <a:ext cx="8383917" cy="461665"/>
          </a:xfrm>
          <a:prstGeom prst="rect">
            <a:avLst/>
          </a:prstGeom>
          <a:noFill/>
        </p:spPr>
        <p:txBody>
          <a:bodyPr wrap="square">
            <a:spAutoFit/>
          </a:bodyPr>
          <a:lstStyle/>
          <a:p>
            <a:pPr marL="457200" indent="-457200">
              <a:buAutoNum type="arabicPeriod"/>
            </a:pPr>
            <a:r>
              <a:rPr lang="de-DE" sz="2400" b="1" dirty="0" err="1">
                <a:solidFill>
                  <a:schemeClr val="bg1"/>
                </a:solidFill>
                <a:latin typeface="DM Sans" pitchFamily="2" charset="0"/>
                <a:cs typeface="Calibri Light" panose="020F0302020204030204" pitchFamily="34" charset="0"/>
              </a:rPr>
              <a:t>Preliminary</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steps</a:t>
            </a: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D1DA94A4-FADC-95FC-82A6-6E5085EB986A}"/>
              </a:ext>
            </a:extLst>
          </p:cNvPr>
          <p:cNvSpPr txBox="1"/>
          <p:nvPr/>
        </p:nvSpPr>
        <p:spPr>
          <a:xfrm>
            <a:off x="341523" y="1178805"/>
            <a:ext cx="8402197" cy="1169551"/>
          </a:xfrm>
          <a:prstGeom prst="rect">
            <a:avLst/>
          </a:prstGeom>
          <a:noFill/>
        </p:spPr>
        <p:txBody>
          <a:bodyPr wrap="square" rtlCol="0">
            <a:spAutoFit/>
          </a:bodyPr>
          <a:lstStyle/>
          <a:p>
            <a:r>
              <a:rPr lang="de-DE" dirty="0" err="1"/>
              <a:t>Reproducibility</a:t>
            </a:r>
            <a:r>
              <a:rPr lang="de-DE" dirty="0"/>
              <a:t>:</a:t>
            </a:r>
          </a:p>
          <a:p>
            <a:endParaRPr lang="de-DE" dirty="0"/>
          </a:p>
          <a:p>
            <a:endParaRPr lang="de-DE" dirty="0"/>
          </a:p>
          <a:p>
            <a:endParaRPr lang="de-DE" dirty="0"/>
          </a:p>
          <a:p>
            <a:r>
              <a:rPr lang="de-DE" dirty="0" err="1"/>
              <a:t>Normalization</a:t>
            </a:r>
            <a:r>
              <a:rPr lang="de-DE" dirty="0"/>
              <a:t>:</a:t>
            </a:r>
          </a:p>
        </p:txBody>
      </p:sp>
    </p:spTree>
    <p:extLst>
      <p:ext uri="{BB962C8B-B14F-4D97-AF65-F5344CB8AC3E}">
        <p14:creationId xmlns:p14="http://schemas.microsoft.com/office/powerpoint/2010/main" val="2743507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0B9736E-0B76-0D01-BFD1-A9224372EB7F}"/>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Normalization</a:t>
            </a:r>
            <a:endParaRPr lang="de-DE" sz="2400" b="1" dirty="0">
              <a:solidFill>
                <a:schemeClr val="bg1"/>
              </a:solidFill>
              <a:latin typeface="DM Sans" pitchFamily="2" charset="0"/>
              <a:cs typeface="Calibri Light" panose="020F0302020204030204" pitchFamily="34" charset="0"/>
            </a:endParaRPr>
          </a:p>
        </p:txBody>
      </p:sp>
      <p:pic>
        <p:nvPicPr>
          <p:cNvPr id="5" name="Grafik 4">
            <a:extLst>
              <a:ext uri="{FF2B5EF4-FFF2-40B4-BE49-F238E27FC236}">
                <a16:creationId xmlns:a16="http://schemas.microsoft.com/office/drawing/2014/main" id="{4ADA16F8-FA23-2826-7B5C-E75B3CB49E1D}"/>
              </a:ext>
            </a:extLst>
          </p:cNvPr>
          <p:cNvPicPr>
            <a:picLocks noChangeAspect="1"/>
          </p:cNvPicPr>
          <p:nvPr/>
        </p:nvPicPr>
        <p:blipFill>
          <a:blip r:embed="rId2"/>
          <a:stretch>
            <a:fillRect/>
          </a:stretch>
        </p:blipFill>
        <p:spPr>
          <a:xfrm>
            <a:off x="3595723" y="313896"/>
            <a:ext cx="1818697" cy="1107723"/>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756F8901-02A5-4CD7-2B30-87E36C0A4DF0}"/>
              </a:ext>
            </a:extLst>
          </p:cNvPr>
          <p:cNvPicPr>
            <a:picLocks noChangeAspect="1"/>
          </p:cNvPicPr>
          <p:nvPr/>
        </p:nvPicPr>
        <p:blipFill>
          <a:blip r:embed="rId3"/>
          <a:stretch>
            <a:fillRect/>
          </a:stretch>
        </p:blipFill>
        <p:spPr>
          <a:xfrm>
            <a:off x="5725452" y="1698601"/>
            <a:ext cx="2896583" cy="2826561"/>
          </a:xfrm>
          <a:prstGeom prst="rect">
            <a:avLst/>
          </a:prstGeom>
        </p:spPr>
      </p:pic>
      <p:pic>
        <p:nvPicPr>
          <p:cNvPr id="9" name="Grafik 8" descr="Ein Bild, das Tisch enthält.&#10;&#10;Automatisch generierte Beschreibung">
            <a:extLst>
              <a:ext uri="{FF2B5EF4-FFF2-40B4-BE49-F238E27FC236}">
                <a16:creationId xmlns:a16="http://schemas.microsoft.com/office/drawing/2014/main" id="{68BE44ED-5291-0B93-498F-189BF8299801}"/>
              </a:ext>
            </a:extLst>
          </p:cNvPr>
          <p:cNvPicPr>
            <a:picLocks noChangeAspect="1"/>
          </p:cNvPicPr>
          <p:nvPr/>
        </p:nvPicPr>
        <p:blipFill>
          <a:blip r:embed="rId4"/>
          <a:stretch>
            <a:fillRect/>
          </a:stretch>
        </p:blipFill>
        <p:spPr>
          <a:xfrm>
            <a:off x="115057" y="1797164"/>
            <a:ext cx="3279428" cy="2458703"/>
          </a:xfrm>
          <a:prstGeom prst="rect">
            <a:avLst/>
          </a:prstGeom>
        </p:spPr>
      </p:pic>
      <p:sp>
        <p:nvSpPr>
          <p:cNvPr id="11" name="Bogen 10">
            <a:extLst>
              <a:ext uri="{FF2B5EF4-FFF2-40B4-BE49-F238E27FC236}">
                <a16:creationId xmlns:a16="http://schemas.microsoft.com/office/drawing/2014/main" id="{E55567E3-DB2E-5922-5A5E-D9E86F3A8566}"/>
              </a:ext>
            </a:extLst>
          </p:cNvPr>
          <p:cNvSpPr/>
          <p:nvPr/>
        </p:nvSpPr>
        <p:spPr>
          <a:xfrm rot="16200000">
            <a:off x="2226771" y="966795"/>
            <a:ext cx="1229135" cy="1229135"/>
          </a:xfrm>
          <a:prstGeom prst="arc">
            <a:avLst>
              <a:gd name="adj1" fmla="val 16200000"/>
              <a:gd name="adj2" fmla="val 46876"/>
            </a:avLst>
          </a:prstGeom>
          <a:ln w="127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dirty="0"/>
          </a:p>
        </p:txBody>
      </p:sp>
      <p:sp>
        <p:nvSpPr>
          <p:cNvPr id="13" name="Bogen 12">
            <a:extLst>
              <a:ext uri="{FF2B5EF4-FFF2-40B4-BE49-F238E27FC236}">
                <a16:creationId xmlns:a16="http://schemas.microsoft.com/office/drawing/2014/main" id="{EC1DB3F8-EF0B-7399-8E02-1DDE5981C6FC}"/>
              </a:ext>
            </a:extLst>
          </p:cNvPr>
          <p:cNvSpPr/>
          <p:nvPr/>
        </p:nvSpPr>
        <p:spPr>
          <a:xfrm>
            <a:off x="5468811" y="867757"/>
            <a:ext cx="1229135" cy="1229135"/>
          </a:xfrm>
          <a:prstGeom prst="arc">
            <a:avLst>
              <a:gd name="adj1" fmla="val 16200000"/>
              <a:gd name="adj2" fmla="val 46876"/>
            </a:avLst>
          </a:prstGeom>
          <a:ln w="127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dirty="0"/>
          </a:p>
        </p:txBody>
      </p:sp>
      <p:sp>
        <p:nvSpPr>
          <p:cNvPr id="14" name="Textfeld 13">
            <a:extLst>
              <a:ext uri="{FF2B5EF4-FFF2-40B4-BE49-F238E27FC236}">
                <a16:creationId xmlns:a16="http://schemas.microsoft.com/office/drawing/2014/main" id="{EAF709C5-79B6-09C5-F124-55106FD35561}"/>
              </a:ext>
            </a:extLst>
          </p:cNvPr>
          <p:cNvSpPr txBox="1"/>
          <p:nvPr/>
        </p:nvSpPr>
        <p:spPr>
          <a:xfrm>
            <a:off x="2086954" y="887633"/>
            <a:ext cx="382448" cy="307777"/>
          </a:xfrm>
          <a:prstGeom prst="rect">
            <a:avLst/>
          </a:prstGeom>
          <a:noFill/>
        </p:spPr>
        <p:txBody>
          <a:bodyPr wrap="square" rtlCol="0">
            <a:spAutoFit/>
          </a:bodyPr>
          <a:lstStyle/>
          <a:p>
            <a:r>
              <a:rPr lang="de-DE" dirty="0"/>
              <a:t>1)</a:t>
            </a:r>
          </a:p>
        </p:txBody>
      </p:sp>
      <p:sp>
        <p:nvSpPr>
          <p:cNvPr id="15" name="Textfeld 14">
            <a:extLst>
              <a:ext uri="{FF2B5EF4-FFF2-40B4-BE49-F238E27FC236}">
                <a16:creationId xmlns:a16="http://schemas.microsoft.com/office/drawing/2014/main" id="{931ABBA7-C9FF-12C0-3061-E490B54F2CD8}"/>
              </a:ext>
            </a:extLst>
          </p:cNvPr>
          <p:cNvSpPr txBox="1"/>
          <p:nvPr/>
        </p:nvSpPr>
        <p:spPr>
          <a:xfrm>
            <a:off x="6561113" y="887632"/>
            <a:ext cx="382448" cy="307777"/>
          </a:xfrm>
          <a:prstGeom prst="rect">
            <a:avLst/>
          </a:prstGeom>
          <a:noFill/>
        </p:spPr>
        <p:txBody>
          <a:bodyPr wrap="square" rtlCol="0">
            <a:spAutoFit/>
          </a:bodyPr>
          <a:lstStyle/>
          <a:p>
            <a:r>
              <a:rPr lang="de-DE" dirty="0"/>
              <a:t>2)</a:t>
            </a:r>
          </a:p>
        </p:txBody>
      </p:sp>
    </p:spTree>
    <p:extLst>
      <p:ext uri="{BB962C8B-B14F-4D97-AF65-F5344CB8AC3E}">
        <p14:creationId xmlns:p14="http://schemas.microsoft.com/office/powerpoint/2010/main" val="3103308518"/>
      </p:ext>
    </p:extLst>
  </p:cSld>
  <p:clrMapOvr>
    <a:masterClrMapping/>
  </p:clrMapOvr>
</p:sld>
</file>

<file path=ppt/theme/theme1.xml><?xml version="1.0" encoding="utf-8"?>
<a:theme xmlns:a="http://schemas.openxmlformats.org/drawingml/2006/main" name="Bathroom Remodel Project Proposal by Slidesgo">
  <a:themeElements>
    <a:clrScheme name="Simple Light">
      <a:dk1>
        <a:srgbClr val="D9D9D9"/>
      </a:dk1>
      <a:lt1>
        <a:srgbClr val="0A0A0A"/>
      </a:lt1>
      <a:dk2>
        <a:srgbClr val="FFFFFF"/>
      </a:dk2>
      <a:lt2>
        <a:srgbClr val="858484"/>
      </a:lt2>
      <a:accent1>
        <a:srgbClr val="B6B5B5"/>
      </a:accent1>
      <a:accent2>
        <a:srgbClr val="FFFFFF"/>
      </a:accent2>
      <a:accent3>
        <a:srgbClr val="FFFFFF"/>
      </a:accent3>
      <a:accent4>
        <a:srgbClr val="FFFFFF"/>
      </a:accent4>
      <a:accent5>
        <a:srgbClr val="FFFFFF"/>
      </a:accent5>
      <a:accent6>
        <a:srgbClr val="FFFFFF"/>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1629</Words>
  <Application>Microsoft Office PowerPoint</Application>
  <PresentationFormat>Bildschirmpräsentation (16:9)</PresentationFormat>
  <Paragraphs>212</Paragraphs>
  <Slides>21</Slides>
  <Notes>13</Notes>
  <HiddenSlides>5</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21</vt:i4>
      </vt:variant>
    </vt:vector>
  </HeadingPairs>
  <TitlesOfParts>
    <vt:vector size="27" baseType="lpstr">
      <vt:lpstr>Calibri</vt:lpstr>
      <vt:lpstr>DM Sans</vt:lpstr>
      <vt:lpstr>DM Serif Display</vt:lpstr>
      <vt:lpstr>Arial</vt:lpstr>
      <vt:lpstr>Wingdings</vt:lpstr>
      <vt:lpstr>Bathroom Remodel Project Proposal by Slidesgo</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Lennart Müller</dc:creator>
  <cp:lastModifiedBy>Sebastian Rickert</cp:lastModifiedBy>
  <cp:revision>20</cp:revision>
  <dcterms:modified xsi:type="dcterms:W3CDTF">2022-07-16T18:50:06Z</dcterms:modified>
</cp:coreProperties>
</file>